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35" r:id="rId2"/>
    <p:sldId id="847" r:id="rId3"/>
    <p:sldId id="848" r:id="rId4"/>
    <p:sldId id="849" r:id="rId5"/>
    <p:sldId id="322" r:id="rId6"/>
    <p:sldId id="323" r:id="rId7"/>
    <p:sldId id="325" r:id="rId8"/>
    <p:sldId id="838" r:id="rId9"/>
    <p:sldId id="839" r:id="rId10"/>
    <p:sldId id="840" r:id="rId11"/>
    <p:sldId id="841" r:id="rId12"/>
    <p:sldId id="842" r:id="rId13"/>
    <p:sldId id="831" r:id="rId14"/>
    <p:sldId id="843" r:id="rId15"/>
    <p:sldId id="832" r:id="rId16"/>
    <p:sldId id="326" r:id="rId17"/>
    <p:sldId id="850" r:id="rId18"/>
    <p:sldId id="851" r:id="rId19"/>
    <p:sldId id="833" r:id="rId20"/>
    <p:sldId id="834" r:id="rId21"/>
    <p:sldId id="844" r:id="rId22"/>
    <p:sldId id="845" r:id="rId2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-3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667C26-4FD7-408B-BBB2-C798BB0A2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CC7DF84-8F6A-4CD4-89C9-6487A6CA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DAE177A-20C2-400F-991C-269C0BE51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8405C7B-5432-4FDC-9096-E8A9937B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B83F276-9074-4ABB-82BF-AFA5B030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757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6AAAAB5-64F1-4F89-B77E-15A6851B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A2B2D03-4090-4C81-BE75-5E542DD4A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7555A23-566C-4766-ADF7-669A30E1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F1BE0AF-E3BD-4AAD-942A-F0CBCA48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4AA5F24-0548-4336-A3F8-49255572A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025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92DEE7B-1047-4FFA-830F-C71F65F3D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2B11D4B-C888-47EA-9342-4A3B96825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F2B9A94-21F0-40CF-BA0E-22AE1F5D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E251240-2662-4FB0-BD11-65C97018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7978118-DAED-4EC1-B88D-647BB38C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481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49BD61-4EC3-4DF3-8839-074EB8B7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17F0848-E93A-4CA6-82E2-883A625E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3AA05BC-A18E-4479-A27E-63473F0F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51DC5C5-41C0-4A5C-A87F-89F31661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B1967AF-F94E-4C74-9C89-B00BB2C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509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BCD978-5E4E-4CDA-8F3B-44BCA4BE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852A0E7-119B-4D69-B537-AC556438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E3E29DC-4C7D-4D8F-8E5E-3C5615C8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C701CB0-C7AE-4E78-B8A0-E6002145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53A4441-D53F-4C34-B80A-C63B6FAD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339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523FB11-8B99-4824-BDCB-C7F5EAC1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6EA8796-91FD-43BC-B770-3F6A979E8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DE1BC8F-E495-4214-8497-D39F3586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08E1CF1-374F-4E75-8D66-D050F12C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5181AE0-5CC1-4D95-94D3-1A2EABAD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972A37B-32BE-42ED-B07A-7B014ED3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712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A31CA0-3664-4113-A9B0-718C9E81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25B76D0-E8B5-415F-BD3C-9BE63398C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2659948-337A-4B0F-BB04-2574A0951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9E1C6B6-A4F1-42C4-B762-1797DB166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B03E6C4-A99A-4672-9EAB-E75265634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9115FCCB-8A03-40D9-8B66-738ADCCE4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02EFDC5C-D05C-4AEE-81C5-AF43F502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48267B3D-F62A-490A-AB46-6EB0C6C6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854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C49A20-6FD2-4E92-95AA-8BFCB219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F43DF1A7-947B-452E-B5B5-276B5C950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5D6853A-186B-4C23-950C-148D7968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E3310FE-691A-428E-82D6-04FF399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883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BA28119-EB35-4BC8-B129-21F334EB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8C1928E4-15DA-44D8-A0DB-263A9F57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1DFD382A-E760-4787-B5FE-5773F49E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730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505A49-FD9B-46F5-A957-59276687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96EFB8F-F592-496A-89E4-8C92E70C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4A833A5-B2AF-4538-9A63-D1BA4D369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E998593-A657-4F43-A88B-82A09064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EF492D8-4FB1-42BF-A696-AC2C1FF0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ACC7659-8D2C-4A4F-9D08-53B3A03F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543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BE82BD-9467-4298-9B1A-14179C48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8C841C0C-F24B-4FBE-8285-0E7783195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977AE95-7A31-477D-9DCA-FAC45658A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3F54A58-4BB2-4E97-BF48-9D5DB0A8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4DA4754-C058-4ADD-8324-7DF7DC8E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172CCC17-2F59-4879-9C9F-C9754D97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037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AAB902B0-A92C-4F40-9D41-AE1EA53E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8CE028C-B480-4097-A78F-85C9F0D3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4051077-DC73-4D83-B564-459E2E442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B43ED-BFD2-424B-B5E7-DDBB05CDBBC9}" type="datetimeFigureOut">
              <a:rPr lang="es-AR" smtClean="0"/>
              <a:t>10/4/2024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7ECFDF2-E8B3-48E0-9014-04BC331D4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45EC39C-8B17-4EA9-A2F8-E72621A8E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862B8-D463-4233-9F11-98D48F8C25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01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microsoft.com/office/2007/relationships/media" Target="../media/media8.mp3"/><Relationship Id="rId7" Type="http://schemas.openxmlformats.org/officeDocument/2006/relationships/image" Target="../media/image2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3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7.png"/><Relationship Id="rId3" Type="http://schemas.microsoft.com/office/2007/relationships/media" Target="../media/media4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openxmlformats.org/officeDocument/2006/relationships/image" Target="../media/image15.png"/><Relationship Id="rId5" Type="http://schemas.microsoft.com/office/2007/relationships/media" Target="../media/media5.mp3"/><Relationship Id="rId1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audio" Target="../media/media4.mp3"/><Relationship Id="rId9" Type="http://schemas.openxmlformats.org/officeDocument/2006/relationships/image" Target="../media/image14.emf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4354F5D-0F18-4655-B34C-0C77FA7234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43B458D-62DF-4BB7-8B10-D4C72CC78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18088"/>
          </a:xfrm>
        </p:spPr>
        <p:txBody>
          <a:bodyPr/>
          <a:lstStyle/>
          <a:p>
            <a:r>
              <a:rPr lang="es-AR" sz="6600" dirty="0" smtClean="0"/>
              <a:t>WORK </a:t>
            </a:r>
            <a:r>
              <a:rPr lang="es-AR" sz="6600" dirty="0"/>
              <a:t>AND PLAY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08" y="4852235"/>
            <a:ext cx="8659812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2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481263"/>
            <a:ext cx="10515600" cy="56957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(</a:t>
            </a:r>
            <a:r>
              <a:rPr lang="en-US" b="1" dirty="0"/>
              <a:t>script in Student’s Book on p.117</a:t>
            </a:r>
            <a:r>
              <a:rPr lang="en-US" b="1" dirty="0" smtClean="0"/>
              <a:t>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 Now you have a minute to ask Wayne about Tanya’s job.</a:t>
            </a:r>
          </a:p>
          <a:p>
            <a:pPr marL="0" indent="0">
              <a:buNone/>
            </a:pPr>
            <a:r>
              <a:rPr lang="en-US" dirty="0"/>
              <a:t>К Wayne,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u="sng" dirty="0"/>
              <a:t> Tanya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</a:t>
            </a:r>
            <a:r>
              <a:rPr lang="en-US" dirty="0"/>
              <a:t>outside?</a:t>
            </a:r>
          </a:p>
          <a:p>
            <a:pPr marL="0" indent="0">
              <a:buNone/>
            </a:pPr>
            <a:r>
              <a:rPr lang="en-US" dirty="0"/>
              <a:t>W It depends. Outside and inside.</a:t>
            </a:r>
          </a:p>
          <a:p>
            <a:pPr marL="0" indent="0">
              <a:buNone/>
            </a:pPr>
            <a:r>
              <a:rPr lang="en-US" dirty="0"/>
              <a:t>L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</a:t>
            </a:r>
            <a:r>
              <a:rPr lang="en-US" u="sng" dirty="0"/>
              <a:t>she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 </a:t>
            </a:r>
            <a:r>
              <a:rPr lang="en-US" dirty="0"/>
              <a:t>at the weekend?</a:t>
            </a:r>
          </a:p>
          <a:p>
            <a:pPr marL="0" indent="0">
              <a:buNone/>
            </a:pPr>
            <a:r>
              <a:rPr lang="es-AR" dirty="0"/>
              <a:t>W Yes,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n-US" dirty="0"/>
              <a:t>К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u="sng" dirty="0"/>
              <a:t> she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</a:t>
            </a:r>
            <a:r>
              <a:rPr lang="en-US" u="sng" dirty="0"/>
              <a:t> </a:t>
            </a:r>
            <a:r>
              <a:rPr lang="en-US" dirty="0"/>
              <a:t>with computers?</a:t>
            </a:r>
          </a:p>
          <a:p>
            <a:pPr marL="0" indent="0">
              <a:buNone/>
            </a:pPr>
            <a:r>
              <a:rPr lang="es-AR" dirty="0"/>
              <a:t>W No, </a:t>
            </a:r>
            <a:r>
              <a:rPr lang="es-AR" dirty="0" err="1"/>
              <a:t>she</a:t>
            </a:r>
            <a:r>
              <a:rPr lang="es-AR" dirty="0"/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doesn’t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en-US" dirty="0"/>
              <a:t>D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u="sng" dirty="0"/>
              <a:t> she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</a:t>
            </a:r>
            <a:r>
              <a:rPr lang="en-US" u="sng" dirty="0"/>
              <a:t> </a:t>
            </a:r>
            <a:r>
              <a:rPr lang="en-US" dirty="0"/>
              <a:t>a uniform or special clothes?</a:t>
            </a:r>
          </a:p>
          <a:p>
            <a:pPr marL="0" indent="0">
              <a:buNone/>
            </a:pPr>
            <a:r>
              <a:rPr lang="en-US" dirty="0"/>
              <a:t>W Yes, she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dirty="0"/>
              <a:t>. She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wears</a:t>
            </a:r>
            <a:r>
              <a:rPr lang="en-US" dirty="0"/>
              <a:t> special clothes.</a:t>
            </a:r>
          </a:p>
          <a:p>
            <a:pPr marL="0" indent="0">
              <a:buNone/>
            </a:pPr>
            <a:r>
              <a:rPr lang="az-Cyrl-AZ" dirty="0"/>
              <a:t>К </a:t>
            </a:r>
            <a:r>
              <a:rPr lang="es-A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s-AR" u="sng" dirty="0"/>
              <a:t> </a:t>
            </a:r>
            <a:r>
              <a:rPr lang="es-AR" u="sng" dirty="0" err="1"/>
              <a:t>she</a:t>
            </a:r>
            <a:r>
              <a:rPr lang="es-AR" u="sng" dirty="0"/>
              <a:t> </a:t>
            </a:r>
            <a:r>
              <a:rPr lang="es-AR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travel</a:t>
            </a:r>
            <a:r>
              <a:rPr lang="es-AR" dirty="0"/>
              <a:t>?</a:t>
            </a:r>
          </a:p>
          <a:p>
            <a:pPr marL="0" indent="0">
              <a:buNone/>
            </a:pPr>
            <a:r>
              <a:rPr lang="en-US" dirty="0"/>
              <a:t>W Yes, she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dirty="0"/>
              <a:t>. A lot.</a:t>
            </a:r>
          </a:p>
          <a:p>
            <a:pPr marL="0" indent="0">
              <a:buNone/>
            </a:pPr>
            <a:r>
              <a:rPr lang="en-US" dirty="0"/>
              <a:t>L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u="sng" dirty="0"/>
              <a:t> she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earn</a:t>
            </a:r>
            <a:r>
              <a:rPr lang="en-US" u="sng" dirty="0"/>
              <a:t> </a:t>
            </a:r>
            <a:r>
              <a:rPr lang="en-US" dirty="0"/>
              <a:t>a lot of money?</a:t>
            </a:r>
          </a:p>
          <a:p>
            <a:pPr marL="0" indent="0">
              <a:buNone/>
            </a:pPr>
            <a:r>
              <a:rPr lang="en-US" dirty="0"/>
              <a:t>W Yes, she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n-US" dirty="0"/>
              <a:t>. A lot.</a:t>
            </a:r>
          </a:p>
          <a:p>
            <a:pPr marL="0" indent="0">
              <a:buNone/>
            </a:pPr>
            <a:r>
              <a:rPr lang="en-US" dirty="0"/>
              <a:t>P That’s time. OK team.</a:t>
            </a:r>
            <a:endParaRPr lang="es-AR" dirty="0"/>
          </a:p>
        </p:txBody>
      </p:sp>
      <p:pic>
        <p:nvPicPr>
          <p:cNvPr id="4" name="3B_2.11">
            <a:hlinkClick r:id="" action="ppaction://media"/>
            <a:extLst>
              <a:ext uri="{FF2B5EF4-FFF2-40B4-BE49-F238E27FC236}">
                <a16:creationId xmlns:a16="http://schemas.microsoft.com/office/drawing/2014/main" xmlns="" id="{5BC90E73-17C8-432E-8ECC-2D9823A7A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5767" y="19940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972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1948" y="1007477"/>
            <a:ext cx="697029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about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Tanya’s job  (her job)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1 </a:t>
            </a:r>
            <a:r>
              <a:rPr lang="en-US" b="1" dirty="0"/>
              <a:t>Does Tanya work outside</a:t>
            </a:r>
            <a:r>
              <a:rPr lang="en-US" b="1" dirty="0"/>
              <a:t>?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2 Does she work at the weekend?</a:t>
            </a:r>
          </a:p>
          <a:p>
            <a:pPr marL="0" indent="0">
              <a:buNone/>
            </a:pPr>
            <a:r>
              <a:rPr lang="en-US" b="1" dirty="0"/>
              <a:t>3 Does she work with computers?</a:t>
            </a:r>
          </a:p>
          <a:p>
            <a:pPr marL="0" indent="0">
              <a:buNone/>
            </a:pPr>
            <a:r>
              <a:rPr lang="en-US" b="1" dirty="0"/>
              <a:t>4 Does she wear a uniform or special clothes?</a:t>
            </a:r>
          </a:p>
          <a:p>
            <a:pPr marL="0" indent="0">
              <a:buNone/>
            </a:pPr>
            <a:r>
              <a:rPr lang="es-AR" b="1" dirty="0"/>
              <a:t>5 </a:t>
            </a:r>
            <a:r>
              <a:rPr lang="es-AR" b="1" dirty="0" err="1"/>
              <a:t>Does</a:t>
            </a:r>
            <a:r>
              <a:rPr lang="es-AR" b="1" dirty="0"/>
              <a:t> </a:t>
            </a:r>
            <a:r>
              <a:rPr lang="es-AR" b="1" dirty="0" err="1"/>
              <a:t>she</a:t>
            </a:r>
            <a:r>
              <a:rPr lang="es-AR" b="1" dirty="0"/>
              <a:t> </a:t>
            </a:r>
            <a:r>
              <a:rPr lang="es-AR" b="1" dirty="0" err="1"/>
              <a:t>travel</a:t>
            </a:r>
            <a:r>
              <a:rPr lang="es-AR" b="1" dirty="0"/>
              <a:t>?</a:t>
            </a:r>
          </a:p>
          <a:p>
            <a:pPr marL="0" indent="0">
              <a:buNone/>
            </a:pPr>
            <a:r>
              <a:rPr lang="en-US" b="1" dirty="0"/>
              <a:t>6 Does she earn a lot of money?</a:t>
            </a:r>
            <a:endParaRPr lang="es-AR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8181474" y="1981019"/>
            <a:ext cx="37779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 smtClean="0"/>
              <a:t>outside?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/>
              <a:t>at the weekend</a:t>
            </a:r>
            <a:r>
              <a:rPr lang="en-US" sz="2800" b="1" dirty="0" smtClean="0"/>
              <a:t>?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/>
              <a:t>with computers</a:t>
            </a:r>
            <a:r>
              <a:rPr lang="en-US" sz="2800" b="1" dirty="0" smtClean="0"/>
              <a:t>?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/>
              <a:t>a uniform or special clothes</a:t>
            </a:r>
            <a:r>
              <a:rPr lang="en-US" sz="2800" b="1" dirty="0" smtClean="0"/>
              <a:t>?</a:t>
            </a:r>
          </a:p>
          <a:p>
            <a:pPr marL="514350" indent="-514350">
              <a:buFontTx/>
              <a:buAutoNum type="arabicPeriod"/>
            </a:pPr>
            <a:r>
              <a:rPr lang="es-AR" sz="2800" b="1" dirty="0" err="1"/>
              <a:t>travel</a:t>
            </a:r>
            <a:r>
              <a:rPr lang="es-AR" sz="2800" b="1" dirty="0" smtClean="0"/>
              <a:t>?</a:t>
            </a:r>
          </a:p>
          <a:p>
            <a:pPr marL="514350" indent="-514350">
              <a:buFontTx/>
              <a:buAutoNum type="arabicPeriod"/>
            </a:pPr>
            <a:r>
              <a:rPr lang="en-US" sz="2800" b="1" dirty="0"/>
              <a:t>a lot of money?</a:t>
            </a:r>
            <a:endParaRPr lang="es-AR" sz="2800" b="1" dirty="0"/>
          </a:p>
          <a:p>
            <a:endParaRPr lang="en-US" sz="2800" b="1" dirty="0" smtClean="0"/>
          </a:p>
          <a:p>
            <a:pPr marL="514350" indent="-514350">
              <a:buFontTx/>
              <a:buAutoNum type="arabicPeriod"/>
            </a:pPr>
            <a:endParaRPr lang="en-US" sz="2800" b="1" dirty="0"/>
          </a:p>
          <a:p>
            <a:pPr marL="514350" indent="-514350">
              <a:buAutoNum type="arabicPeriod"/>
            </a:pP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26686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50232" y="818148"/>
            <a:ext cx="10515600" cy="5426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(script in Student’s Book on p.117)</a:t>
            </a:r>
          </a:p>
          <a:p>
            <a:pPr marL="0" indent="0">
              <a:buNone/>
            </a:pPr>
            <a:r>
              <a:rPr lang="en-US" dirty="0"/>
              <a:t>P OK team. So, what's Wayne’s job?</a:t>
            </a:r>
          </a:p>
          <a:p>
            <a:pPr marL="0" indent="0">
              <a:buNone/>
            </a:pPr>
            <a:r>
              <a:rPr lang="en-US" dirty="0"/>
              <a:t>К OK, so you </a:t>
            </a:r>
            <a:r>
              <a:rPr lang="en-US" u="sng" dirty="0"/>
              <a:t>wear</a:t>
            </a:r>
            <a:r>
              <a:rPr lang="en-US" dirty="0"/>
              <a:t> special clothes, you </a:t>
            </a:r>
            <a:r>
              <a:rPr lang="en-US" u="sng" dirty="0"/>
              <a:t>work</a:t>
            </a:r>
            <a:r>
              <a:rPr lang="en-US" dirty="0"/>
              <a:t> with ten </a:t>
            </a:r>
            <a:r>
              <a:rPr lang="en-US" dirty="0" smtClean="0"/>
              <a:t>other people</a:t>
            </a:r>
            <a:r>
              <a:rPr lang="en-US" dirty="0"/>
              <a:t>, you </a:t>
            </a:r>
            <a:r>
              <a:rPr lang="en-US" u="sng" dirty="0"/>
              <a:t>earn</a:t>
            </a:r>
            <a:r>
              <a:rPr lang="en-US" dirty="0"/>
              <a:t> a lot of money... Are you </a:t>
            </a:r>
            <a:r>
              <a:rPr lang="en-US" b="1" dirty="0"/>
              <a:t>a </a:t>
            </a:r>
            <a:r>
              <a:rPr lang="en-US" b="1" dirty="0" smtClean="0"/>
              <a:t>footballer</a:t>
            </a:r>
            <a:r>
              <a:rPr lang="en-US" dirty="0" smtClean="0"/>
              <a:t>, </a:t>
            </a:r>
            <a:r>
              <a:rPr lang="es-AR" dirty="0" smtClean="0"/>
              <a:t>Wayne</a:t>
            </a:r>
            <a:r>
              <a:rPr lang="es-AR" dirty="0"/>
              <a:t>?</a:t>
            </a:r>
          </a:p>
          <a:p>
            <a:pPr marL="0" indent="0">
              <a:buNone/>
            </a:pPr>
            <a:r>
              <a:rPr lang="es-AR" dirty="0"/>
              <a:t>W Yes, </a:t>
            </a:r>
            <a:r>
              <a:rPr lang="es-AR" dirty="0" err="1"/>
              <a:t>lam</a:t>
            </a:r>
            <a:r>
              <a:rPr lang="es-AR" dirty="0"/>
              <a:t>.-</a:t>
            </a:r>
          </a:p>
          <a:p>
            <a:pPr marL="0" indent="0">
              <a:buNone/>
            </a:pPr>
            <a:r>
              <a:rPr lang="en-US" dirty="0"/>
              <a:t>P Very good! And Tanya’s job?</a:t>
            </a:r>
          </a:p>
          <a:p>
            <a:pPr marL="0" indent="0">
              <a:buNone/>
            </a:pPr>
            <a:r>
              <a:rPr lang="en-US" dirty="0"/>
              <a:t>D Let’s see. She </a:t>
            </a:r>
            <a:r>
              <a:rPr lang="en-US" u="sng" dirty="0"/>
              <a:t>works</a:t>
            </a:r>
            <a:r>
              <a:rPr lang="en-US" dirty="0"/>
              <a:t> outside and inside. She </a:t>
            </a:r>
            <a:r>
              <a:rPr lang="en-US" u="sng" dirty="0"/>
              <a:t>works</a:t>
            </a:r>
            <a:r>
              <a:rPr lang="en-US" dirty="0"/>
              <a:t> at </a:t>
            </a:r>
            <a:r>
              <a:rPr lang="en-US" dirty="0" smtClean="0"/>
              <a:t>the weekend</a:t>
            </a:r>
            <a:r>
              <a:rPr lang="en-US" dirty="0"/>
              <a:t>. She </a:t>
            </a:r>
            <a:r>
              <a:rPr lang="en-US" u="sng" dirty="0"/>
              <a:t>doesn’t work </a:t>
            </a:r>
            <a:r>
              <a:rPr lang="en-US" dirty="0"/>
              <a:t>with computers. She </a:t>
            </a:r>
            <a:r>
              <a:rPr lang="en-US" u="sng" dirty="0" smtClean="0"/>
              <a:t>wears</a:t>
            </a:r>
            <a:r>
              <a:rPr lang="en-US" dirty="0" smtClean="0"/>
              <a:t> special </a:t>
            </a:r>
            <a:r>
              <a:rPr lang="en-US" dirty="0"/>
              <a:t>clothes, she </a:t>
            </a:r>
            <a:r>
              <a:rPr lang="en-US" u="sng" dirty="0"/>
              <a:t>travels</a:t>
            </a:r>
            <a:r>
              <a:rPr lang="en-US" dirty="0"/>
              <a:t> a lot. We think she’s </a:t>
            </a:r>
            <a:r>
              <a:rPr lang="en-US" b="1" dirty="0"/>
              <a:t>a </a:t>
            </a:r>
            <a:r>
              <a:rPr lang="en-US" b="1" dirty="0" smtClean="0"/>
              <a:t>flight </a:t>
            </a:r>
            <a:r>
              <a:rPr lang="es-AR" b="1" dirty="0" err="1" smtClean="0"/>
              <a:t>attendant</a:t>
            </a:r>
            <a:r>
              <a:rPr lang="es-AR" dirty="0"/>
              <a:t>.</a:t>
            </a:r>
          </a:p>
          <a:p>
            <a:pPr marL="0" indent="0">
              <a:buNone/>
            </a:pPr>
            <a:r>
              <a:rPr lang="en-US" dirty="0"/>
              <a:t>P Is that right. Wayne?</a:t>
            </a:r>
          </a:p>
          <a:p>
            <a:pPr marL="0" indent="0">
              <a:buNone/>
            </a:pPr>
            <a:r>
              <a:rPr lang="en-US" dirty="0"/>
              <a:t>W No, that’s wrong. Tanya is </a:t>
            </a:r>
            <a:r>
              <a:rPr lang="en-US" b="1" dirty="0"/>
              <a:t>a model.</a:t>
            </a:r>
            <a:endParaRPr lang="es-AR" b="1" dirty="0"/>
          </a:p>
        </p:txBody>
      </p:sp>
      <p:pic>
        <p:nvPicPr>
          <p:cNvPr id="4" name="Track12">
            <a:hlinkClick r:id="" action="ppaction://media"/>
            <a:extLst>
              <a:ext uri="{FF2B5EF4-FFF2-40B4-BE49-F238E27FC236}">
                <a16:creationId xmlns:a16="http://schemas.microsoft.com/office/drawing/2014/main" xmlns="" id="{F832E850-ED77-4882-92CA-EA52CB9A9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55499" y="680431"/>
            <a:ext cx="609600" cy="609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461" y="4872539"/>
            <a:ext cx="27336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55792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8A8287F-269F-4EAC-ADC2-B3E361AE3910}"/>
              </a:ext>
            </a:extLst>
          </p:cNvPr>
          <p:cNvSpPr txBox="1"/>
          <p:nvPr/>
        </p:nvSpPr>
        <p:spPr>
          <a:xfrm>
            <a:off x="516010" y="5588068"/>
            <a:ext cx="1085048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QUESTIONS:  Use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auxiliary</a:t>
            </a:r>
            <a:r>
              <a:rPr lang="es-AR" b="1" dirty="0">
                <a:solidFill>
                  <a:srgbClr val="FF0000"/>
                </a:solidFill>
              </a:rPr>
              <a:t> DO (I, </a:t>
            </a:r>
            <a:r>
              <a:rPr lang="es-AR" b="1" dirty="0" err="1">
                <a:solidFill>
                  <a:srgbClr val="FF0000"/>
                </a:solidFill>
              </a:rPr>
              <a:t>you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we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you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they</a:t>
            </a:r>
            <a:r>
              <a:rPr lang="es-AR" b="1" dirty="0">
                <a:solidFill>
                  <a:srgbClr val="FF0000"/>
                </a:solidFill>
              </a:rPr>
              <a:t>) and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auxiliary</a:t>
            </a:r>
            <a:r>
              <a:rPr lang="es-AR" b="1" dirty="0">
                <a:solidFill>
                  <a:srgbClr val="FF0000"/>
                </a:solidFill>
              </a:rPr>
              <a:t> DOES (he, </a:t>
            </a:r>
            <a:r>
              <a:rPr lang="es-AR" b="1" dirty="0" err="1">
                <a:solidFill>
                  <a:srgbClr val="FF0000"/>
                </a:solidFill>
              </a:rPr>
              <a:t>she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it</a:t>
            </a:r>
            <a:r>
              <a:rPr lang="es-AR" b="1" dirty="0">
                <a:solidFill>
                  <a:srgbClr val="FF0000"/>
                </a:solidFill>
              </a:rPr>
              <a:t>)</a:t>
            </a:r>
          </a:p>
          <a:p>
            <a:r>
              <a:rPr lang="es-AR" b="1" dirty="0">
                <a:solidFill>
                  <a:srgbClr val="FF0000"/>
                </a:solidFill>
              </a:rPr>
              <a:t>NEGATIVE: USE DON´T (I, </a:t>
            </a:r>
            <a:r>
              <a:rPr lang="es-AR" b="1" dirty="0" err="1">
                <a:solidFill>
                  <a:srgbClr val="FF0000"/>
                </a:solidFill>
              </a:rPr>
              <a:t>you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we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you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they</a:t>
            </a:r>
            <a:r>
              <a:rPr lang="es-AR" b="1" dirty="0">
                <a:solidFill>
                  <a:srgbClr val="FF0000"/>
                </a:solidFill>
              </a:rPr>
              <a:t>) and DOESN´T (he, </a:t>
            </a:r>
            <a:r>
              <a:rPr lang="es-AR" b="1" dirty="0" err="1">
                <a:solidFill>
                  <a:srgbClr val="FF0000"/>
                </a:solidFill>
              </a:rPr>
              <a:t>she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  <a:r>
              <a:rPr lang="es-AR" b="1" dirty="0" err="1">
                <a:solidFill>
                  <a:srgbClr val="FF0000"/>
                </a:solidFill>
              </a:rPr>
              <a:t>itI</a:t>
            </a:r>
            <a:r>
              <a:rPr lang="es-AR" b="1" dirty="0">
                <a:solidFill>
                  <a:srgbClr val="FF0000"/>
                </a:solidFill>
              </a:rPr>
              <a:t>)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64" y="251200"/>
            <a:ext cx="8761050" cy="491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3B_2.1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9453" y="946484"/>
            <a:ext cx="609600" cy="609600"/>
          </a:xfrm>
          <a:prstGeom prst="rect">
            <a:avLst/>
          </a:prstGeom>
        </p:spPr>
      </p:pic>
      <p:sp>
        <p:nvSpPr>
          <p:cNvPr id="10" name="Flecha: hacia arriba 8">
            <a:extLst>
              <a:ext uri="{FF2B5EF4-FFF2-40B4-BE49-F238E27FC236}">
                <a16:creationId xmlns:a16="http://schemas.microsoft.com/office/drawing/2014/main" xmlns="" id="{B683ED35-3C04-4179-A1FE-C14ECDCCA3D4}"/>
              </a:ext>
            </a:extLst>
          </p:cNvPr>
          <p:cNvSpPr/>
          <p:nvPr/>
        </p:nvSpPr>
        <p:spPr>
          <a:xfrm>
            <a:off x="8358046" y="4737134"/>
            <a:ext cx="716692" cy="83559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663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61" y="463899"/>
            <a:ext cx="10325080" cy="586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26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B_2.15">
            <a:hlinkClick r:id="" action="ppaction://media"/>
            <a:extLst>
              <a:ext uri="{FF2B5EF4-FFF2-40B4-BE49-F238E27FC236}">
                <a16:creationId xmlns:a16="http://schemas.microsoft.com/office/drawing/2014/main" xmlns="" id="{0E30DD22-E964-4FFA-A2BD-419182645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55427" y="261552"/>
            <a:ext cx="609600" cy="609600"/>
          </a:xfrm>
          <a:prstGeom prst="rect">
            <a:avLst/>
          </a:prstGeom>
        </p:spPr>
      </p:pic>
      <p:pic>
        <p:nvPicPr>
          <p:cNvPr id="6" name="3B_2.16">
            <a:hlinkClick r:id="" action="ppaction://media"/>
            <a:extLst>
              <a:ext uri="{FF2B5EF4-FFF2-40B4-BE49-F238E27FC236}">
                <a16:creationId xmlns:a16="http://schemas.microsoft.com/office/drawing/2014/main" xmlns="" id="{A3715EE3-880E-4A89-BDA7-0DC6101F8D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0135" y="4129988"/>
            <a:ext cx="609600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B9868A9-96DB-420A-A340-B0D71082C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23" y="1313178"/>
            <a:ext cx="1602260" cy="1406065"/>
          </a:xfrm>
          <a:prstGeom prst="rect">
            <a:avLst/>
          </a:prstGeom>
        </p:spPr>
      </p:pic>
      <p:pic>
        <p:nvPicPr>
          <p:cNvPr id="1026" name="Picture 2" descr="Bird Song Identification: Songs and Calls - Woodland Trust">
            <a:extLst>
              <a:ext uri="{FF2B5EF4-FFF2-40B4-BE49-F238E27FC236}">
                <a16:creationId xmlns:a16="http://schemas.microsoft.com/office/drawing/2014/main" xmlns="" id="{53D59011-356A-4758-90B0-3F5365A0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23" y="2930610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42919E5B-1996-4C76-A16C-F545D724A8AD}"/>
              </a:ext>
            </a:extLst>
          </p:cNvPr>
          <p:cNvSpPr txBox="1"/>
          <p:nvPr/>
        </p:nvSpPr>
        <p:spPr>
          <a:xfrm>
            <a:off x="9805086" y="1172548"/>
            <a:ext cx="151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Please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repeat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these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words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many</a:t>
            </a:r>
            <a:r>
              <a:rPr lang="es-AR" b="1" dirty="0">
                <a:solidFill>
                  <a:srgbClr val="FF0000"/>
                </a:solidFill>
              </a:rPr>
              <a:t> times.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xmlns="" id="{9BCDBA70-26E0-4556-A754-F29BDAFBFB65}"/>
              </a:ext>
            </a:extLst>
          </p:cNvPr>
          <p:cNvCxnSpPr/>
          <p:nvPr/>
        </p:nvCxnSpPr>
        <p:spPr>
          <a:xfrm>
            <a:off x="10459994" y="2121935"/>
            <a:ext cx="52516" cy="17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88" y="187524"/>
            <a:ext cx="6139630" cy="610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onector recto de flecha 9">
            <a:extLst>
              <a:ext uri="{FF2B5EF4-FFF2-40B4-BE49-F238E27FC236}">
                <a16:creationId xmlns:a16="http://schemas.microsoft.com/office/drawing/2014/main" xmlns="" id="{0FC0CDE9-344B-4FD9-B6C3-027A5D05DAA9}"/>
              </a:ext>
            </a:extLst>
          </p:cNvPr>
          <p:cNvCxnSpPr/>
          <p:nvPr/>
        </p:nvCxnSpPr>
        <p:spPr>
          <a:xfrm flipH="1">
            <a:off x="8906945" y="1486595"/>
            <a:ext cx="790834" cy="14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Rectángulo redondeado"/>
          <p:cNvSpPr/>
          <p:nvPr/>
        </p:nvSpPr>
        <p:spPr>
          <a:xfrm>
            <a:off x="6316579" y="3604271"/>
            <a:ext cx="1143000" cy="312821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Rectángulo redondeado"/>
          <p:cNvSpPr/>
          <p:nvPr/>
        </p:nvSpPr>
        <p:spPr>
          <a:xfrm>
            <a:off x="4295273" y="3973577"/>
            <a:ext cx="709863" cy="312821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Rectángulo redondeado"/>
          <p:cNvSpPr/>
          <p:nvPr/>
        </p:nvSpPr>
        <p:spPr>
          <a:xfrm>
            <a:off x="4746458" y="4286398"/>
            <a:ext cx="703848" cy="304800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Rectángulo redondeado"/>
          <p:cNvSpPr/>
          <p:nvPr/>
        </p:nvSpPr>
        <p:spPr>
          <a:xfrm>
            <a:off x="3687677" y="4657372"/>
            <a:ext cx="739943" cy="275575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33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E701DA93-F949-4780-9749-C9D86A5103CA}"/>
              </a:ext>
            </a:extLst>
          </p:cNvPr>
          <p:cNvSpPr txBox="1"/>
          <p:nvPr/>
        </p:nvSpPr>
        <p:spPr>
          <a:xfrm>
            <a:off x="7418931" y="899777"/>
            <a:ext cx="3608173" cy="4801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Make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i="1" dirty="0" err="1"/>
              <a:t>you</a:t>
            </a:r>
            <a:endParaRPr lang="es-AR" i="1" dirty="0"/>
          </a:p>
          <a:p>
            <a:r>
              <a:rPr lang="es-AR" dirty="0" err="1"/>
              <a:t>Answer</a:t>
            </a:r>
            <a:r>
              <a:rPr lang="es-AR" dirty="0"/>
              <a:t> </a:t>
            </a:r>
            <a:r>
              <a:rPr lang="es-AR" dirty="0" err="1"/>
              <a:t>five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affirmatively</a:t>
            </a:r>
            <a:endParaRPr lang="es-AR" dirty="0"/>
          </a:p>
          <a:p>
            <a:r>
              <a:rPr lang="es-AR" dirty="0" err="1"/>
              <a:t>Answer</a:t>
            </a:r>
            <a:r>
              <a:rPr lang="es-AR" dirty="0"/>
              <a:t> </a:t>
            </a:r>
            <a:r>
              <a:rPr lang="es-AR" dirty="0" err="1"/>
              <a:t>five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negatively</a:t>
            </a:r>
            <a:endParaRPr lang="es-AR" dirty="0"/>
          </a:p>
          <a:p>
            <a:endParaRPr lang="es-AR" dirty="0"/>
          </a:p>
          <a:p>
            <a:r>
              <a:rPr lang="es-AR" dirty="0" err="1"/>
              <a:t>Make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i="1" dirty="0"/>
              <a:t>he/</a:t>
            </a:r>
            <a:r>
              <a:rPr lang="es-AR" i="1" dirty="0" err="1"/>
              <a:t>she</a:t>
            </a:r>
            <a:endParaRPr lang="es-AR" i="1" dirty="0"/>
          </a:p>
          <a:p>
            <a:r>
              <a:rPr lang="es-AR" dirty="0" err="1"/>
              <a:t>Answer</a:t>
            </a:r>
            <a:r>
              <a:rPr lang="es-AR" dirty="0"/>
              <a:t> </a:t>
            </a:r>
            <a:r>
              <a:rPr lang="es-AR" dirty="0" err="1"/>
              <a:t>five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affirmatively</a:t>
            </a:r>
            <a:endParaRPr lang="es-AR" dirty="0"/>
          </a:p>
          <a:p>
            <a:r>
              <a:rPr lang="es-AR" dirty="0" err="1"/>
              <a:t>Answer</a:t>
            </a:r>
            <a:r>
              <a:rPr lang="es-AR" dirty="0"/>
              <a:t> </a:t>
            </a:r>
            <a:r>
              <a:rPr lang="es-AR" dirty="0" err="1"/>
              <a:t>five</a:t>
            </a:r>
            <a:r>
              <a:rPr lang="es-AR" dirty="0"/>
              <a:t> </a:t>
            </a:r>
            <a:r>
              <a:rPr lang="es-AR" dirty="0" err="1"/>
              <a:t>questions</a:t>
            </a:r>
            <a:r>
              <a:rPr lang="es-AR" dirty="0"/>
              <a:t> </a:t>
            </a:r>
            <a:r>
              <a:rPr lang="es-AR" dirty="0" err="1"/>
              <a:t>negatively</a:t>
            </a:r>
            <a:endParaRPr lang="es-AR" dirty="0"/>
          </a:p>
          <a:p>
            <a:endParaRPr lang="es-AR" dirty="0"/>
          </a:p>
          <a:p>
            <a:r>
              <a:rPr lang="es-AR" dirty="0" err="1"/>
              <a:t>Example</a:t>
            </a:r>
            <a:r>
              <a:rPr lang="es-AR" dirty="0"/>
              <a:t>:  In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week</a:t>
            </a:r>
            <a:r>
              <a:rPr lang="es-AR" dirty="0"/>
              <a:t>, do yo </a:t>
            </a:r>
            <a:r>
              <a:rPr lang="es-AR" dirty="0" err="1"/>
              <a:t>walk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university</a:t>
            </a:r>
            <a:r>
              <a:rPr lang="es-AR" dirty="0"/>
              <a:t>?  No, I </a:t>
            </a:r>
            <a:r>
              <a:rPr lang="es-AR" dirty="0" err="1"/>
              <a:t>don´t</a:t>
            </a:r>
            <a:r>
              <a:rPr lang="es-AR" dirty="0"/>
              <a:t>. I </a:t>
            </a:r>
            <a:r>
              <a:rPr lang="es-AR" dirty="0" err="1"/>
              <a:t>go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bus</a:t>
            </a:r>
          </a:p>
          <a:p>
            <a:r>
              <a:rPr lang="es-AR" dirty="0"/>
              <a:t>Do </a:t>
            </a:r>
            <a:r>
              <a:rPr lang="es-AR" dirty="0" err="1"/>
              <a:t>you</a:t>
            </a:r>
            <a:r>
              <a:rPr lang="es-AR" dirty="0"/>
              <a:t> use a </a:t>
            </a:r>
            <a:r>
              <a:rPr lang="es-AR" dirty="0" err="1"/>
              <a:t>computer</a:t>
            </a:r>
            <a:r>
              <a:rPr lang="es-AR" dirty="0"/>
              <a:t> at </a:t>
            </a:r>
            <a:r>
              <a:rPr lang="es-AR" dirty="0" err="1"/>
              <a:t>university</a:t>
            </a:r>
            <a:r>
              <a:rPr lang="es-AR" dirty="0"/>
              <a:t>?  Yes, I do.</a:t>
            </a:r>
          </a:p>
          <a:p>
            <a:endParaRPr lang="es-AR" dirty="0"/>
          </a:p>
          <a:p>
            <a:r>
              <a:rPr lang="es-AR" dirty="0" err="1"/>
              <a:t>Does</a:t>
            </a:r>
            <a:r>
              <a:rPr lang="es-AR" dirty="0"/>
              <a:t> </a:t>
            </a:r>
            <a:r>
              <a:rPr lang="es-AR" dirty="0" err="1"/>
              <a:t>your</a:t>
            </a:r>
            <a:r>
              <a:rPr lang="es-AR" dirty="0"/>
              <a:t> </a:t>
            </a:r>
            <a:r>
              <a:rPr lang="es-AR" dirty="0" err="1"/>
              <a:t>best</a:t>
            </a:r>
            <a:r>
              <a:rPr lang="es-AR" dirty="0"/>
              <a:t> </a:t>
            </a:r>
            <a:r>
              <a:rPr lang="es-AR" dirty="0" err="1"/>
              <a:t>friend</a:t>
            </a:r>
            <a:r>
              <a:rPr lang="es-AR" dirty="0"/>
              <a:t> (</a:t>
            </a:r>
            <a:r>
              <a:rPr lang="es-AR" dirty="0" err="1"/>
              <a:t>name</a:t>
            </a:r>
            <a:r>
              <a:rPr lang="es-AR" dirty="0"/>
              <a:t>) </a:t>
            </a:r>
            <a:r>
              <a:rPr lang="es-AR" dirty="0" err="1"/>
              <a:t>read</a:t>
            </a:r>
            <a:r>
              <a:rPr lang="es-AR" dirty="0"/>
              <a:t> in English? Yes, </a:t>
            </a:r>
            <a:r>
              <a:rPr lang="es-AR" dirty="0" err="1"/>
              <a:t>she</a:t>
            </a:r>
            <a:r>
              <a:rPr lang="es-AR" dirty="0"/>
              <a:t> </a:t>
            </a:r>
            <a:r>
              <a:rPr lang="es-AR" dirty="0" err="1"/>
              <a:t>does</a:t>
            </a:r>
            <a:endParaRPr lang="es-AR" dirty="0"/>
          </a:p>
          <a:p>
            <a:r>
              <a:rPr lang="es-AR" dirty="0" err="1"/>
              <a:t>Does</a:t>
            </a:r>
            <a:r>
              <a:rPr lang="es-AR" dirty="0"/>
              <a:t> he/</a:t>
            </a:r>
            <a:r>
              <a:rPr lang="es-AR" dirty="0" err="1"/>
              <a:t>she</a:t>
            </a:r>
            <a:r>
              <a:rPr lang="es-AR" dirty="0"/>
              <a:t> do </a:t>
            </a:r>
            <a:r>
              <a:rPr lang="es-AR" dirty="0" err="1"/>
              <a:t>housework</a:t>
            </a:r>
            <a:r>
              <a:rPr lang="es-AR" dirty="0"/>
              <a:t>?</a:t>
            </a:r>
          </a:p>
          <a:p>
            <a:r>
              <a:rPr lang="es-AR" dirty="0"/>
              <a:t>No, </a:t>
            </a:r>
            <a:r>
              <a:rPr lang="es-AR" dirty="0" err="1"/>
              <a:t>she</a:t>
            </a:r>
            <a:r>
              <a:rPr lang="es-AR" dirty="0"/>
              <a:t> </a:t>
            </a:r>
            <a:r>
              <a:rPr lang="es-AR" dirty="0" err="1"/>
              <a:t>doesn´t</a:t>
            </a:r>
            <a:r>
              <a:rPr lang="es-AR" dirty="0"/>
              <a:t>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486D5729-D6CA-49E5-83C6-A8891B712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4041" y="5167898"/>
            <a:ext cx="609600" cy="6096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1" y="370703"/>
            <a:ext cx="6505742" cy="623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958516" y="27391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110916" y="28915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263316" y="30439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15716" y="31963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568116" y="33487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720516" y="35011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872916" y="36535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025316" y="38059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>
              <a:latin typeface="Bahnschrift Light Condensed" panose="020B0502040204020203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22158" y="5943600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>
                <a:latin typeface="Bahnschrift SemiBold" panose="020B0502040204020203" pitchFamily="34" charset="0"/>
              </a:rPr>
              <a:t>go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822158" y="5577443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>
                <a:latin typeface="Bahnschrift SemiBold" panose="020B0502040204020203" pitchFamily="34" charset="0"/>
              </a:rPr>
              <a:t>d</a:t>
            </a:r>
            <a:r>
              <a:rPr lang="es-MX" sz="2000" i="1" dirty="0" smtClean="0">
                <a:latin typeface="Bahnschrift SemiBold" panose="020B0502040204020203" pitchFamily="34" charset="0"/>
              </a:rPr>
              <a:t>o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822157" y="5272643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>
                <a:latin typeface="Bahnschrift SemiBold" panose="020B0502040204020203" pitchFamily="34" charset="0"/>
              </a:rPr>
              <a:t>do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73768" y="4872533"/>
            <a:ext cx="918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>
                <a:latin typeface="Bahnschrift SemiBold" panose="020B0502040204020203" pitchFamily="34" charset="0"/>
              </a:rPr>
              <a:t>listen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673768" y="4472423"/>
            <a:ext cx="97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>
                <a:latin typeface="Bahnschrift SemiBold" panose="020B0502040204020203" pitchFamily="34" charset="0"/>
              </a:rPr>
              <a:t>watch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822158" y="365358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>
                <a:latin typeface="Bahnschrift SemiBold" panose="020B0502040204020203" pitchFamily="34" charset="0"/>
              </a:rPr>
              <a:t>do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776036" y="3253479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>
                <a:latin typeface="Bahnschrift SemiBold" panose="020B0502040204020203" pitchFamily="34" charset="0"/>
              </a:rPr>
              <a:t>eat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822158" y="2889207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>
                <a:latin typeface="Bahnschrift SemiBold" panose="020B0502040204020203" pitchFamily="34" charset="0"/>
              </a:rPr>
              <a:t>read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22158" y="2539134"/>
            <a:ext cx="770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>
                <a:latin typeface="Bahnschrift SemiBold" panose="020B0502040204020203" pitchFamily="34" charset="0"/>
              </a:rPr>
              <a:t>use</a:t>
            </a:r>
            <a:endParaRPr lang="es-AR" sz="2000" i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33"/>
    </mc:Choice>
    <mc:Fallback xmlns="">
      <p:transition spd="slow" advTm="7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45" y="391571"/>
            <a:ext cx="6482181" cy="582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116179" y="2189747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D</a:t>
            </a:r>
            <a:r>
              <a:rPr lang="es-MX" sz="2400" b="1" dirty="0" err="1" smtClean="0"/>
              <a:t>oes</a:t>
            </a:r>
            <a:endParaRPr lang="es-AR" sz="24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3116179" y="2587242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</a:t>
            </a:r>
            <a:r>
              <a:rPr lang="es-MX" sz="2400" b="1" dirty="0" smtClean="0"/>
              <a:t>o</a:t>
            </a:r>
            <a:endParaRPr lang="es-AR" sz="24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3116179" y="3048907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D</a:t>
            </a:r>
            <a:r>
              <a:rPr lang="es-MX" sz="2400" b="1" dirty="0" err="1" smtClean="0"/>
              <a:t>oes</a:t>
            </a:r>
            <a:endParaRPr lang="es-AR" sz="24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3116179" y="4832684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D</a:t>
            </a:r>
            <a:r>
              <a:rPr lang="es-MX" sz="2400" b="1" dirty="0" err="1" smtClean="0"/>
              <a:t>oes</a:t>
            </a:r>
            <a:endParaRPr lang="es-AR" sz="2400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3116179" y="3510572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</a:t>
            </a:r>
            <a:r>
              <a:rPr lang="es-MX" sz="2400" b="1" dirty="0" smtClean="0"/>
              <a:t>o</a:t>
            </a:r>
            <a:endParaRPr lang="es-AR" sz="24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116179" y="3972237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</a:t>
            </a:r>
            <a:r>
              <a:rPr lang="es-MX" sz="2400" b="1" dirty="0" smtClean="0"/>
              <a:t>o</a:t>
            </a:r>
            <a:endParaRPr lang="es-AR" sz="2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116179" y="4433902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</a:t>
            </a:r>
            <a:r>
              <a:rPr lang="es-MX" sz="2400" b="1" dirty="0" smtClean="0"/>
              <a:t>o</a:t>
            </a:r>
            <a:endParaRPr lang="es-AR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116179" y="5294349"/>
            <a:ext cx="97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D</a:t>
            </a:r>
            <a:r>
              <a:rPr lang="es-MX" sz="2400" b="1" dirty="0" smtClean="0"/>
              <a:t>o</a:t>
            </a:r>
            <a:endParaRPr lang="es-AR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621253" y="742399"/>
            <a:ext cx="97455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Page 129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36852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35" y="1058779"/>
            <a:ext cx="9903782" cy="486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672137" y="3121950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200" i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5213683" y="2586789"/>
            <a:ext cx="22458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err="1" smtClean="0"/>
              <a:t>Does</a:t>
            </a:r>
            <a:r>
              <a:rPr lang="es-MX" sz="2200" i="1" dirty="0" smtClean="0"/>
              <a:t> he </a:t>
            </a:r>
            <a:r>
              <a:rPr lang="es-MX" sz="2200" i="1" dirty="0" err="1" smtClean="0"/>
              <a:t>play</a:t>
            </a:r>
            <a:r>
              <a:rPr lang="es-MX" sz="2200" i="1" dirty="0" smtClean="0"/>
              <a:t>/</a:t>
            </a:r>
            <a:r>
              <a:rPr lang="es-MX" sz="2200" i="1" dirty="0" err="1" smtClean="0"/>
              <a:t>like</a:t>
            </a:r>
            <a:endParaRPr lang="es-AR" sz="2200" i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7459578" y="3107668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err="1" smtClean="0"/>
              <a:t>Does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she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speak</a:t>
            </a:r>
            <a:endParaRPr lang="es-AR" sz="2200" i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047874" y="3552837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smtClean="0"/>
              <a:t>Do </a:t>
            </a:r>
            <a:r>
              <a:rPr lang="es-MX" sz="2200" i="1" dirty="0" err="1" smtClean="0"/>
              <a:t>you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eat</a:t>
            </a:r>
            <a:endParaRPr lang="es-AR" sz="2200" i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503068" y="3993506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smtClean="0"/>
              <a:t>Do </a:t>
            </a:r>
            <a:r>
              <a:rPr lang="es-MX" sz="2200" i="1" dirty="0" err="1" smtClean="0"/>
              <a:t>they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cook</a:t>
            </a:r>
            <a:endParaRPr lang="es-AR" sz="2200" i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7004384" y="4519863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err="1" smtClean="0"/>
              <a:t>Does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she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live</a:t>
            </a:r>
            <a:endParaRPr lang="es-AR" sz="2200" i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144126" y="5037221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smtClean="0"/>
              <a:t>Do </a:t>
            </a:r>
            <a:r>
              <a:rPr lang="es-MX" sz="2200" i="1" dirty="0" err="1" smtClean="0"/>
              <a:t>you</a:t>
            </a:r>
            <a:r>
              <a:rPr lang="es-MX" sz="2200" i="1" dirty="0" smtClean="0"/>
              <a:t> </a:t>
            </a:r>
            <a:r>
              <a:rPr lang="es-MX" sz="2200" i="1" dirty="0" err="1" smtClean="0"/>
              <a:t>want</a:t>
            </a:r>
            <a:endParaRPr lang="es-AR" sz="2200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6715626" y="5468108"/>
            <a:ext cx="1913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i="1" dirty="0" err="1" smtClean="0"/>
              <a:t>Does</a:t>
            </a:r>
            <a:r>
              <a:rPr lang="es-MX" sz="2200" i="1" dirty="0" smtClean="0"/>
              <a:t> he drive</a:t>
            </a:r>
            <a:endParaRPr lang="es-AR" sz="2200" i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9621253" y="742399"/>
            <a:ext cx="97455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Page 129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22746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569EF4BB-1DBC-42A5-9B2B-A8F3EE88E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5810" y="543948"/>
            <a:ext cx="609600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80DA649-2DEB-455A-868E-EECEFEBDA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210" y="1251284"/>
            <a:ext cx="4872790" cy="5185611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9404041" y="174616"/>
            <a:ext cx="238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WORKBOOK – PAGE 19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2" y="359282"/>
            <a:ext cx="7662862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8734927" y="1980731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er</a:t>
            </a:r>
            <a:endParaRPr lang="es-AR" sz="20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605837" y="1688905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er</a:t>
            </a:r>
            <a:endParaRPr lang="es-AR" sz="20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0623887" y="1976251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or</a:t>
            </a:r>
            <a:endParaRPr lang="es-AR" sz="20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672013" y="2292140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er</a:t>
            </a:r>
            <a:endParaRPr lang="es-AR" sz="20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144000" y="2278697"/>
            <a:ext cx="69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or</a:t>
            </a:r>
            <a:endParaRPr lang="es-AR" sz="20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9541041" y="3844089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an</a:t>
            </a:r>
            <a:endParaRPr lang="es-AR" sz="20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9192126" y="4202213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for</a:t>
            </a:r>
            <a:endParaRPr lang="es-AR" sz="20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10082467" y="4711900"/>
            <a:ext cx="149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unemployed</a:t>
            </a:r>
            <a:endParaRPr lang="es-AR" sz="20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8951495" y="4946639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a</a:t>
            </a:r>
            <a:endParaRPr lang="es-AR" sz="20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8145381" y="5602237"/>
            <a:ext cx="134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retired</a:t>
            </a:r>
            <a:endParaRPr lang="es-AR" sz="2000" dirty="0"/>
          </a:p>
        </p:txBody>
      </p:sp>
      <p:sp>
        <p:nvSpPr>
          <p:cNvPr id="19" name="18 CuadroTexto"/>
          <p:cNvSpPr txBox="1"/>
          <p:nvPr/>
        </p:nvSpPr>
        <p:spPr>
          <a:xfrm>
            <a:off x="9404041" y="5828014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in</a:t>
            </a:r>
            <a:endParaRPr lang="es-AR" sz="2000" dirty="0"/>
          </a:p>
        </p:txBody>
      </p:sp>
      <p:sp>
        <p:nvSpPr>
          <p:cNvPr id="20" name="19 CuadroTexto"/>
          <p:cNvSpPr txBox="1"/>
          <p:nvPr/>
        </p:nvSpPr>
        <p:spPr>
          <a:xfrm>
            <a:off x="6740192" y="343893"/>
            <a:ext cx="589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1514477" y="1688905"/>
            <a:ext cx="903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drive</a:t>
            </a:r>
            <a:endParaRPr lang="es-AR" sz="2000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232233" y="1976251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wear</a:t>
            </a:r>
            <a:endParaRPr lang="es-AR" sz="20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1882190" y="1998829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earn</a:t>
            </a:r>
            <a:endParaRPr lang="es-AR" sz="2000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044991" y="744003"/>
            <a:ext cx="378493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1430255" y="2716969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speak</a:t>
            </a:r>
            <a:endParaRPr lang="es-AR" sz="2000" dirty="0"/>
          </a:p>
        </p:txBody>
      </p:sp>
      <p:sp>
        <p:nvSpPr>
          <p:cNvPr id="26" name="25 CuadroTexto"/>
          <p:cNvSpPr txBox="1"/>
          <p:nvPr/>
        </p:nvSpPr>
        <p:spPr>
          <a:xfrm>
            <a:off x="1346034" y="3076258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travel</a:t>
            </a:r>
            <a:endParaRPr lang="es-AR" sz="20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1346034" y="3443979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work</a:t>
            </a:r>
            <a:endParaRPr lang="es-AR" sz="20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5667879" y="3968590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have</a:t>
            </a:r>
            <a:endParaRPr lang="es-AR" sz="20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4365960" y="4202213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earn</a:t>
            </a:r>
            <a:endParaRPr lang="es-AR" sz="20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1346033" y="4769164"/>
            <a:ext cx="107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 smtClean="0"/>
              <a:t>work</a:t>
            </a:r>
            <a:endParaRPr lang="es-AR" sz="20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5011654" y="5689558"/>
            <a:ext cx="42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1</a:t>
            </a:r>
            <a:endParaRPr lang="es-AR" sz="20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1957636" y="5689558"/>
            <a:ext cx="42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2</a:t>
            </a:r>
            <a:endParaRPr lang="es-AR" sz="20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3194886" y="5672325"/>
            <a:ext cx="42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3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2768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48"/>
    </mc:Choice>
    <mc:Fallback xmlns="">
      <p:transition spd="slow" advTm="6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9" y="336884"/>
            <a:ext cx="10568655" cy="604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9781674" y="264635"/>
            <a:ext cx="2634915" cy="1015663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 err="1" smtClean="0">
                <a:solidFill>
                  <a:srgbClr val="FF0000"/>
                </a:solidFill>
                <a:latin typeface="Algerian" pitchFamily="82" charset="0"/>
              </a:rPr>
              <a:t>jobs</a:t>
            </a:r>
            <a:endParaRPr lang="es-AR" sz="6000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79AC7D32-A54F-475B-9162-965997E5D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318" y="1774688"/>
            <a:ext cx="2124371" cy="2727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FE34100-0EFC-428F-AE5E-748E17D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219" y="4697127"/>
            <a:ext cx="2124371" cy="76210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99" y="103584"/>
            <a:ext cx="7579180" cy="672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210169" y="1348843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2362569" y="1501243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i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132025" y="1396498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/>
              <a:t>Does</a:t>
            </a:r>
            <a:endParaRPr lang="es-AR" sz="2000" i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232412" y="3463747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/>
              <a:t>Do</a:t>
            </a:r>
            <a:endParaRPr lang="es-AR" sz="2000" i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202517" y="3120827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/>
              <a:t>Does</a:t>
            </a:r>
            <a:endParaRPr lang="es-AR" sz="2000" i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145878" y="1148788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/>
              <a:t>Do</a:t>
            </a:r>
            <a:endParaRPr lang="es-AR" sz="2000" i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137733" y="1701298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/>
              <a:t>Do</a:t>
            </a:r>
            <a:endParaRPr lang="es-AR" sz="2000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132025" y="1960932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/>
              <a:t>Does</a:t>
            </a:r>
            <a:endParaRPr lang="es-AR" sz="2000" i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152202" y="2246730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/>
              <a:t>Does</a:t>
            </a:r>
            <a:endParaRPr lang="es-AR" sz="2000" i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132025" y="2550951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err="1" smtClean="0"/>
              <a:t>Does</a:t>
            </a:r>
            <a:endParaRPr lang="es-AR" sz="2000" i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2194743" y="2846829"/>
            <a:ext cx="87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/>
              <a:t>Do</a:t>
            </a:r>
            <a:endParaRPr lang="es-AR" sz="2000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2629824" y="4788568"/>
            <a:ext cx="6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do</a:t>
            </a:r>
            <a:endParaRPr lang="es-AR" dirty="0"/>
          </a:p>
        </p:txBody>
      </p:sp>
      <p:sp>
        <p:nvSpPr>
          <p:cNvPr id="20" name="19 CuadroTexto"/>
          <p:cNvSpPr txBox="1"/>
          <p:nvPr/>
        </p:nvSpPr>
        <p:spPr>
          <a:xfrm>
            <a:off x="2720910" y="5274567"/>
            <a:ext cx="6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do</a:t>
            </a:r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1844424" y="5022214"/>
            <a:ext cx="6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Is</a:t>
            </a:r>
            <a:endParaRPr lang="es-AR" dirty="0"/>
          </a:p>
        </p:txBody>
      </p:sp>
      <p:sp>
        <p:nvSpPr>
          <p:cNvPr id="22" name="21 CuadroTexto"/>
          <p:cNvSpPr txBox="1"/>
          <p:nvPr/>
        </p:nvSpPr>
        <p:spPr>
          <a:xfrm>
            <a:off x="1856701" y="6125109"/>
            <a:ext cx="6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Is</a:t>
            </a:r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>
            <a:off x="2599731" y="5901244"/>
            <a:ext cx="86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does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1850748" y="5641287"/>
            <a:ext cx="6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Are</a:t>
            </a:r>
            <a:endParaRPr lang="es-AR" dirty="0"/>
          </a:p>
        </p:txBody>
      </p:sp>
      <p:cxnSp>
        <p:nvCxnSpPr>
          <p:cNvPr id="25" name="24 Conector recto de flecha"/>
          <p:cNvCxnSpPr/>
          <p:nvPr/>
        </p:nvCxnSpPr>
        <p:spPr>
          <a:xfrm>
            <a:off x="4162926" y="4985156"/>
            <a:ext cx="934453" cy="15092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>
            <a:off x="4303295" y="4721328"/>
            <a:ext cx="794084" cy="4855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4303295" y="5237509"/>
            <a:ext cx="1074821" cy="84840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>
            <a:off x="4303295" y="5567171"/>
            <a:ext cx="1074821" cy="258782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 flipV="1">
            <a:off x="4443663" y="5567171"/>
            <a:ext cx="934453" cy="2587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 flipV="1">
            <a:off x="4569994" y="4985156"/>
            <a:ext cx="808122" cy="112276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4303295" y="6380462"/>
            <a:ext cx="794084" cy="221724"/>
          </a:xfrm>
          <a:prstGeom prst="straightConnector1">
            <a:avLst/>
          </a:prstGeom>
          <a:ln>
            <a:solidFill>
              <a:srgbClr val="66FF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 flipV="1">
            <a:off x="4116805" y="4721328"/>
            <a:ext cx="1261311" cy="191494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41 CuadroTexto"/>
          <p:cNvSpPr txBox="1"/>
          <p:nvPr/>
        </p:nvSpPr>
        <p:spPr>
          <a:xfrm>
            <a:off x="2522081" y="6449408"/>
            <a:ext cx="86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does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983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7" grpId="0"/>
      <p:bldP spid="20" grpId="0"/>
      <p:bldP spid="21" grpId="0"/>
      <p:bldP spid="22" grpId="0"/>
      <p:bldP spid="23" grpId="0"/>
      <p:bldP spid="24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>
            <a:extLst>
              <a:ext uri="{FF2B5EF4-FFF2-40B4-BE49-F238E27FC236}">
                <a16:creationId xmlns:a16="http://schemas.microsoft.com/office/drawing/2014/main" xmlns="" id="{207119B0-1C02-44DD-9CCC-28BF68C8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88" y="1440301"/>
            <a:ext cx="8213574" cy="3785385"/>
          </a:xfrm>
          <a:prstGeom prst="rect">
            <a:avLst/>
          </a:prstGeom>
        </p:spPr>
      </p:pic>
      <p:sp>
        <p:nvSpPr>
          <p:cNvPr id="5" name="CuadroTexto 10">
            <a:extLst>
              <a:ext uri="{FF2B5EF4-FFF2-40B4-BE49-F238E27FC236}">
                <a16:creationId xmlns:a16="http://schemas.microsoft.com/office/drawing/2014/main" xmlns="" id="{C04C9120-3E36-4CE8-ADE3-B27081206B90}"/>
              </a:ext>
            </a:extLst>
          </p:cNvPr>
          <p:cNvSpPr txBox="1"/>
          <p:nvPr/>
        </p:nvSpPr>
        <p:spPr>
          <a:xfrm>
            <a:off x="8869452" y="210924"/>
            <a:ext cx="152400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Listen and </a:t>
            </a:r>
            <a:r>
              <a:rPr lang="es-AR" dirty="0" err="1">
                <a:solidFill>
                  <a:srgbClr val="FF0000"/>
                </a:solidFill>
              </a:rPr>
              <a:t>repeat</a:t>
            </a:r>
            <a:r>
              <a:rPr lang="es-AR" dirty="0">
                <a:solidFill>
                  <a:srgbClr val="FF0000"/>
                </a:solidFill>
              </a:rPr>
              <a:t>. </a:t>
            </a:r>
            <a:r>
              <a:rPr lang="es-AR" dirty="0" err="1">
                <a:solidFill>
                  <a:srgbClr val="FF0000"/>
                </a:solidFill>
              </a:rPr>
              <a:t>Underline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stressed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syllable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6" name="3B_3b">
            <a:hlinkClick r:id="" action="ppaction://media"/>
            <a:extLst>
              <a:ext uri="{FF2B5EF4-FFF2-40B4-BE49-F238E27FC236}">
                <a16:creationId xmlns:a16="http://schemas.microsoft.com/office/drawing/2014/main" xmlns="" id="{006D1E53-3AAA-41D4-838F-D697E6053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3452" y="3000120"/>
            <a:ext cx="609600" cy="6096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2905627" y="3154277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6071937" y="3143449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6483015" y="3643560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Rectángulo"/>
          <p:cNvSpPr/>
          <p:nvPr/>
        </p:nvSpPr>
        <p:spPr>
          <a:xfrm>
            <a:off x="5971674" y="4098353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6483015" y="4564379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6071937" y="5050855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Rectángulo"/>
          <p:cNvSpPr/>
          <p:nvPr/>
        </p:nvSpPr>
        <p:spPr>
          <a:xfrm>
            <a:off x="2366211" y="3607312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2588795" y="4059052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2588795" y="4564379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Rectángulo"/>
          <p:cNvSpPr/>
          <p:nvPr/>
        </p:nvSpPr>
        <p:spPr>
          <a:xfrm>
            <a:off x="2490538" y="5027996"/>
            <a:ext cx="44516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10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1">
            <a:extLst>
              <a:ext uri="{FF2B5EF4-FFF2-40B4-BE49-F238E27FC236}">
                <a16:creationId xmlns:a16="http://schemas.microsoft.com/office/drawing/2014/main" xmlns="" id="{61DE9499-19AA-4796-8910-DC3E4628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4893" y="559507"/>
            <a:ext cx="5640443" cy="5846056"/>
          </a:xfrm>
          <a:prstGeom prst="rect">
            <a:avLst/>
          </a:prstGeom>
        </p:spPr>
      </p:pic>
      <p:pic>
        <p:nvPicPr>
          <p:cNvPr id="5" name="3B_4a">
            <a:hlinkClick r:id="" action="ppaction://media"/>
            <a:extLst>
              <a:ext uri="{FF2B5EF4-FFF2-40B4-BE49-F238E27FC236}">
                <a16:creationId xmlns:a16="http://schemas.microsoft.com/office/drawing/2014/main" xmlns="" id="{3AD3F416-F2D6-410B-9641-C256BC404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5336" y="1312750"/>
            <a:ext cx="609600" cy="609600"/>
          </a:xfrm>
          <a:prstGeom prst="rect">
            <a:avLst/>
          </a:prstGeom>
        </p:spPr>
      </p:pic>
      <p:sp>
        <p:nvSpPr>
          <p:cNvPr id="2" name="1 Elipse"/>
          <p:cNvSpPr/>
          <p:nvPr/>
        </p:nvSpPr>
        <p:spPr>
          <a:xfrm>
            <a:off x="4391526" y="2129589"/>
            <a:ext cx="709863" cy="5534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55" y="2683042"/>
            <a:ext cx="3736039" cy="354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045368" y="512440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travel</a:t>
            </a:r>
            <a:endParaRPr lang="es-AR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2045368" y="5854682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work</a:t>
            </a:r>
            <a:endParaRPr lang="es-AR" i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2045368" y="5485350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earn</a:t>
            </a:r>
            <a:endParaRPr lang="es-AR" i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2045368" y="4755070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wear</a:t>
            </a:r>
            <a:endParaRPr lang="es-AR" i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2045368" y="4488027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speak</a:t>
            </a:r>
            <a:endParaRPr lang="es-AR" i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045368" y="4174957"/>
            <a:ext cx="17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/>
              <a:t>Do </a:t>
            </a:r>
            <a:r>
              <a:rPr lang="es-MX" i="1" dirty="0" err="1" smtClean="0"/>
              <a:t>you</a:t>
            </a:r>
            <a:r>
              <a:rPr lang="es-MX" i="1" dirty="0" smtClean="0"/>
              <a:t> </a:t>
            </a:r>
            <a:r>
              <a:rPr lang="es-MX" i="1" dirty="0" err="1" smtClean="0"/>
              <a:t>have</a:t>
            </a: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224097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3" y="1443790"/>
            <a:ext cx="11012250" cy="422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758990" y="336884"/>
            <a:ext cx="2634915" cy="1015663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 err="1" smtClean="0">
                <a:solidFill>
                  <a:srgbClr val="FF0000"/>
                </a:solidFill>
                <a:latin typeface="Algerian" pitchFamily="82" charset="0"/>
              </a:rPr>
              <a:t>jobs</a:t>
            </a:r>
            <a:endParaRPr lang="es-AR" sz="6000" b="1" dirty="0">
              <a:solidFill>
                <a:srgbClr val="FF000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C9B570-E3C9-43F6-9B76-B601E18C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do?</a:t>
            </a:r>
            <a:b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/he do?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11A3D925-DEDB-4427-B95C-5A98C6F2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4973" y="2708920"/>
            <a:ext cx="8702053" cy="1998762"/>
          </a:xfrm>
          <a:prstGeom prst="rect">
            <a:avLst/>
          </a:prstGeom>
        </p:spPr>
      </p:pic>
      <p:pic>
        <p:nvPicPr>
          <p:cNvPr id="5" name="3B_2.9">
            <a:hlinkClick r:id="" action="ppaction://media"/>
            <a:extLst>
              <a:ext uri="{FF2B5EF4-FFF2-40B4-BE49-F238E27FC236}">
                <a16:creationId xmlns:a16="http://schemas.microsoft.com/office/drawing/2014/main" xmlns="" id="{7F413F73-2062-4DC4-9CD9-AEC8B7C0A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9" y="5383186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F78FC226-F59E-4280-B21A-5E5478EB1C82}"/>
              </a:ext>
            </a:extLst>
          </p:cNvPr>
          <p:cNvSpPr txBox="1"/>
          <p:nvPr/>
        </p:nvSpPr>
        <p:spPr>
          <a:xfrm>
            <a:off x="976184" y="1916833"/>
            <a:ext cx="850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Repeat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  <a:r>
              <a:rPr lang="es-AR" b="1" dirty="0" err="1">
                <a:solidFill>
                  <a:srgbClr val="FF0000"/>
                </a:solidFill>
              </a:rPr>
              <a:t>memorize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posible </a:t>
            </a:r>
            <a:r>
              <a:rPr lang="es-AR" b="1" dirty="0" err="1">
                <a:solidFill>
                  <a:srgbClr val="FF0000"/>
                </a:solidFill>
              </a:rPr>
              <a:t>answers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question</a:t>
            </a:r>
            <a:r>
              <a:rPr lang="es-AR" b="1" dirty="0">
                <a:solidFill>
                  <a:srgbClr val="FF0000"/>
                </a:solidFill>
              </a:rPr>
              <a:t> WHAT DO YOU DO?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4FD7512B-5CA4-424C-B08F-93F1DEAD0785}"/>
              </a:ext>
            </a:extLst>
          </p:cNvPr>
          <p:cNvSpPr txBox="1"/>
          <p:nvPr/>
        </p:nvSpPr>
        <p:spPr>
          <a:xfrm>
            <a:off x="2531604" y="5383186"/>
            <a:ext cx="237626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rgbClr val="FF0000"/>
                </a:solidFill>
              </a:rPr>
              <a:t>Remember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to</a:t>
            </a:r>
            <a:r>
              <a:rPr lang="es-AR" b="1" dirty="0">
                <a:solidFill>
                  <a:srgbClr val="FF0000"/>
                </a:solidFill>
              </a:rPr>
              <a:t> use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article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before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the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occupation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xmlns="" id="{5E13973C-84DB-4795-8B5D-02BBB81D8024}"/>
              </a:ext>
            </a:extLst>
          </p:cNvPr>
          <p:cNvSpPr/>
          <p:nvPr/>
        </p:nvSpPr>
        <p:spPr>
          <a:xfrm>
            <a:off x="2783632" y="4457395"/>
            <a:ext cx="288032" cy="79208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2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B5158C7-7E9D-48ED-9A22-F5D79087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91" y="127571"/>
            <a:ext cx="4495204" cy="7217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225C3BC-F7CF-423C-BF5D-34D44C789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39" y="1317757"/>
            <a:ext cx="1074940" cy="4703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5AA61E87-7B10-4490-B4EB-5605F3CCE2F6}"/>
              </a:ext>
            </a:extLst>
          </p:cNvPr>
          <p:cNvSpPr txBox="1"/>
          <p:nvPr/>
        </p:nvSpPr>
        <p:spPr>
          <a:xfrm flipH="1">
            <a:off x="10805849" y="303772"/>
            <a:ext cx="89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154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8F9E571-9104-4758-8DA7-165DF6E2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906" y="925388"/>
            <a:ext cx="4753286" cy="1084644"/>
          </a:xfrm>
          <a:prstGeom prst="rect">
            <a:avLst/>
          </a:prstGeom>
        </p:spPr>
      </p:pic>
      <p:pic>
        <p:nvPicPr>
          <p:cNvPr id="2" name="3B_2.8">
            <a:hlinkClick r:id="" action="ppaction://media"/>
            <a:extLst>
              <a:ext uri="{FF2B5EF4-FFF2-40B4-BE49-F238E27FC236}">
                <a16:creationId xmlns:a16="http://schemas.microsoft.com/office/drawing/2014/main" xmlns="" id="{94E47CCF-8198-4CB5-943C-92B3E5081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89154" y="315788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F880B8-799D-4EBF-ADD4-BD2774CBF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39" y="2002036"/>
            <a:ext cx="7743053" cy="464803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2010032"/>
            <a:ext cx="394335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0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B_2.8">
            <a:hlinkClick r:id="" action="ppaction://media"/>
            <a:extLst>
              <a:ext uri="{FF2B5EF4-FFF2-40B4-BE49-F238E27FC236}">
                <a16:creationId xmlns:a16="http://schemas.microsoft.com/office/drawing/2014/main" xmlns="" id="{2BBBACC7-7E80-4ED5-9E3B-34501F0E9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5782" y="258704"/>
            <a:ext cx="609600" cy="609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87E0B96-2979-4BD1-B2F0-A01BA2CA0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63" y="273576"/>
            <a:ext cx="7086921" cy="632214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04E65FF0-580A-4000-A20C-089C6A48F6BC}"/>
              </a:ext>
            </a:extLst>
          </p:cNvPr>
          <p:cNvSpPr txBox="1"/>
          <p:nvPr/>
        </p:nvSpPr>
        <p:spPr>
          <a:xfrm>
            <a:off x="8673214" y="917731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MEMORIZE ALL THE  OCCUPATIONS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533" y="2720345"/>
            <a:ext cx="4834732" cy="378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1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8A4B758-2D8F-47D2-A9C8-50B8A5044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080" y="131857"/>
            <a:ext cx="5328592" cy="26670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5D3961B-4D79-4B36-9FFA-F5F0D1A29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57" y="2808142"/>
            <a:ext cx="2475620" cy="16867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189619C8-A8B3-4804-97B2-3F29D04C19A6}"/>
              </a:ext>
            </a:extLst>
          </p:cNvPr>
          <p:cNvSpPr txBox="1"/>
          <p:nvPr/>
        </p:nvSpPr>
        <p:spPr>
          <a:xfrm>
            <a:off x="1660638" y="4558108"/>
            <a:ext cx="283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JOBS QUIZ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0E83F6BA-C382-427C-9EB8-990D7CDE7EBA}"/>
              </a:ext>
            </a:extLst>
          </p:cNvPr>
          <p:cNvSpPr txBox="1"/>
          <p:nvPr/>
        </p:nvSpPr>
        <p:spPr>
          <a:xfrm>
            <a:off x="1713367" y="5159280"/>
            <a:ext cx="309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team</a:t>
            </a:r>
            <a:r>
              <a:rPr lang="es-AR" dirty="0">
                <a:solidFill>
                  <a:srgbClr val="FF0000"/>
                </a:solidFill>
              </a:rPr>
              <a:t>:  </a:t>
            </a:r>
            <a:r>
              <a:rPr lang="es-AR" b="1" dirty="0">
                <a:solidFill>
                  <a:srgbClr val="FF0000"/>
                </a:solidFill>
              </a:rPr>
              <a:t>David</a:t>
            </a:r>
            <a:r>
              <a:rPr lang="es-AR" dirty="0">
                <a:solidFill>
                  <a:srgbClr val="FF0000"/>
                </a:solidFill>
              </a:rPr>
              <a:t>, </a:t>
            </a:r>
            <a:r>
              <a:rPr lang="es-AR" b="1" dirty="0">
                <a:solidFill>
                  <a:srgbClr val="FF0000"/>
                </a:solidFill>
              </a:rPr>
              <a:t>Kate</a:t>
            </a:r>
            <a:r>
              <a:rPr lang="es-AR" dirty="0">
                <a:solidFill>
                  <a:srgbClr val="FF0000"/>
                </a:solidFill>
              </a:rPr>
              <a:t>, </a:t>
            </a:r>
            <a:r>
              <a:rPr lang="es-AR" b="1" dirty="0">
                <a:solidFill>
                  <a:srgbClr val="FF0000"/>
                </a:solidFill>
              </a:rPr>
              <a:t>Laura</a:t>
            </a:r>
          </a:p>
          <a:p>
            <a:r>
              <a:rPr lang="es-AR" dirty="0" err="1">
                <a:solidFill>
                  <a:srgbClr val="FF0000"/>
                </a:solidFill>
              </a:rPr>
              <a:t>Guest</a:t>
            </a:r>
            <a:r>
              <a:rPr lang="es-AR" dirty="0">
                <a:solidFill>
                  <a:srgbClr val="FF0000"/>
                </a:solidFill>
              </a:rPr>
              <a:t>: </a:t>
            </a:r>
            <a:r>
              <a:rPr lang="es-AR" b="1" dirty="0">
                <a:solidFill>
                  <a:srgbClr val="FF0000"/>
                </a:solidFill>
              </a:rPr>
              <a:t>Wayne </a:t>
            </a:r>
          </a:p>
          <a:p>
            <a:r>
              <a:rPr lang="es-AR" dirty="0">
                <a:solidFill>
                  <a:srgbClr val="FF0000"/>
                </a:solidFill>
              </a:rPr>
              <a:t>(</a:t>
            </a:r>
            <a:r>
              <a:rPr lang="es-AR" b="1" dirty="0">
                <a:solidFill>
                  <a:srgbClr val="FF0000"/>
                </a:solidFill>
              </a:rPr>
              <a:t>Tanya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is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Wayne’s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wife</a:t>
            </a:r>
            <a:r>
              <a:rPr lang="es-AR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3" name="3B_2.11">
            <a:hlinkClick r:id="" action="ppaction://media"/>
            <a:extLst>
              <a:ext uri="{FF2B5EF4-FFF2-40B4-BE49-F238E27FC236}">
                <a16:creationId xmlns:a16="http://schemas.microsoft.com/office/drawing/2014/main" xmlns="" id="{5BC90E73-17C8-432E-8ECC-2D9823A7A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5583" y="4721152"/>
            <a:ext cx="609600" cy="609600"/>
          </a:xfrm>
          <a:prstGeom prst="rect">
            <a:avLst/>
          </a:prstGeom>
        </p:spPr>
      </p:pic>
      <p:pic>
        <p:nvPicPr>
          <p:cNvPr id="14" name="Track12">
            <a:hlinkClick r:id="" action="ppaction://media"/>
            <a:extLst>
              <a:ext uri="{FF2B5EF4-FFF2-40B4-BE49-F238E27FC236}">
                <a16:creationId xmlns:a16="http://schemas.microsoft.com/office/drawing/2014/main" xmlns="" id="{F832E850-ED77-4882-92CA-EA52CB9A9F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5583" y="6005052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AF102E4-A3C0-4A03-B64A-AAFEA0F67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063" y="316523"/>
            <a:ext cx="4958843" cy="63611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B2E00F6-8800-406C-9011-C95EF1075C71}"/>
              </a:ext>
            </a:extLst>
          </p:cNvPr>
          <p:cNvSpPr txBox="1"/>
          <p:nvPr/>
        </p:nvSpPr>
        <p:spPr>
          <a:xfrm>
            <a:off x="5841209" y="6308332"/>
            <a:ext cx="63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2.12</a:t>
            </a:r>
          </a:p>
        </p:txBody>
      </p:sp>
      <p:pic>
        <p:nvPicPr>
          <p:cNvPr id="11" name="3B_2.10">
            <a:hlinkClick r:id="" action="ppaction://media"/>
            <a:extLst>
              <a:ext uri="{FF2B5EF4-FFF2-40B4-BE49-F238E27FC236}">
                <a16:creationId xmlns:a16="http://schemas.microsoft.com/office/drawing/2014/main" xmlns="" id="{8084D12B-50C2-41CC-99DF-4FAC4169665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15583" y="3041917"/>
            <a:ext cx="609600" cy="609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083F6C2F-B23A-4AC8-B6FA-3D136B921C65}"/>
              </a:ext>
            </a:extLst>
          </p:cNvPr>
          <p:cNvSpPr txBox="1"/>
          <p:nvPr/>
        </p:nvSpPr>
        <p:spPr>
          <a:xfrm>
            <a:off x="5630418" y="314096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2.10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0D42DD6F-8108-4D5A-94EB-2AF3C179403E}"/>
              </a:ext>
            </a:extLst>
          </p:cNvPr>
          <p:cNvSpPr txBox="1"/>
          <p:nvPr/>
        </p:nvSpPr>
        <p:spPr>
          <a:xfrm>
            <a:off x="5630416" y="4941168"/>
            <a:ext cx="82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2.11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627" y="2555479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22" y="3376317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598" y="4941168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150" y="5848262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366" y="6170630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363" y="5407099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077" y="1941095"/>
            <a:ext cx="308352" cy="32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542" y="1465398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53" y="4254864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29" y="5263536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61" y="5620945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627" y="4636421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715" y="5424720"/>
            <a:ext cx="331479" cy="3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261" y="1125961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596" y="388777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528" y="5714769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57" y="5773318"/>
            <a:ext cx="272911" cy="27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81" y="3138303"/>
            <a:ext cx="272911" cy="27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106" y="2544729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136" y="5849556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60" y="4933920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13" y="6200941"/>
            <a:ext cx="395540" cy="32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06417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7042" y="385012"/>
            <a:ext cx="11490158" cy="6244388"/>
          </a:xfrm>
        </p:spPr>
        <p:txBody>
          <a:bodyPr>
            <a:noAutofit/>
          </a:bodyPr>
          <a:lstStyle/>
          <a:p>
            <a:pPr marL="0" indent="0">
              <a:lnSpc>
                <a:spcPts val="900"/>
              </a:lnSpc>
              <a:buNone/>
            </a:pPr>
            <a:r>
              <a:rPr lang="en-US" sz="1800" b="1" dirty="0" smtClean="0"/>
              <a:t>(</a:t>
            </a:r>
            <a:r>
              <a:rPr lang="en-US" sz="1700" b="1" dirty="0"/>
              <a:t>script in Student’s Book on </a:t>
            </a:r>
            <a:r>
              <a:rPr lang="en-US" sz="1700" b="1" dirty="0" smtClean="0"/>
              <a:t>p.116-117)   </a:t>
            </a:r>
            <a:r>
              <a:rPr lang="es-AR" sz="1700" b="1" dirty="0" smtClean="0"/>
              <a:t>A </a:t>
            </a:r>
            <a:r>
              <a:rPr lang="es-AR" sz="1700" b="1" dirty="0"/>
              <a:t>= </a:t>
            </a:r>
            <a:r>
              <a:rPr lang="es-AR" sz="1700" b="1" dirty="0" err="1"/>
              <a:t>announcer</a:t>
            </a:r>
            <a:r>
              <a:rPr lang="es-AR" sz="1700" b="1" dirty="0"/>
              <a:t>, P = </a:t>
            </a:r>
            <a:r>
              <a:rPr lang="es-AR" sz="1700" b="1" dirty="0" err="1"/>
              <a:t>presenter</a:t>
            </a:r>
            <a:r>
              <a:rPr lang="es-AR" sz="1700" b="1" dirty="0"/>
              <a:t>, D = David, </a:t>
            </a:r>
            <a:r>
              <a:rPr lang="az-Cyrl-AZ" sz="1700" b="1" dirty="0"/>
              <a:t>К = </a:t>
            </a:r>
            <a:r>
              <a:rPr lang="es-AR" sz="1700" b="1" dirty="0"/>
              <a:t>Kate, L = </a:t>
            </a:r>
            <a:r>
              <a:rPr lang="es-AR" sz="1700" b="1" dirty="0" err="1" smtClean="0"/>
              <a:t>Lorna</a:t>
            </a:r>
            <a:r>
              <a:rPr lang="es-AR" sz="1700" b="1" dirty="0" smtClean="0"/>
              <a:t>, W </a:t>
            </a:r>
            <a:r>
              <a:rPr lang="es-AR" sz="1700" b="1" dirty="0"/>
              <a:t>= Wayne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A And now on Radio 4, </a:t>
            </a:r>
            <a:r>
              <a:rPr lang="en-US" sz="1600" i="1" dirty="0"/>
              <a:t>His job, her job.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Good evening and welcome again to </a:t>
            </a:r>
            <a:r>
              <a:rPr lang="en-US" sz="1600" b="1" dirty="0"/>
              <a:t>the jobs quiz</a:t>
            </a:r>
            <a:r>
              <a:rPr lang="en-US" sz="1600" dirty="0"/>
              <a:t>,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</a:t>
            </a:r>
            <a:r>
              <a:rPr lang="en-U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job, her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</a:t>
            </a:r>
            <a:r>
              <a:rPr lang="en-US" sz="1600" dirty="0"/>
              <a:t>. </a:t>
            </a:r>
            <a:r>
              <a:rPr lang="en-US" sz="1600" dirty="0" smtClean="0"/>
              <a:t> And </a:t>
            </a:r>
            <a:r>
              <a:rPr lang="en-US" sz="1600" dirty="0"/>
              <a:t>our team tonight are David, </a:t>
            </a:r>
            <a:r>
              <a:rPr lang="en-US" sz="1600" dirty="0" smtClean="0"/>
              <a:t>a teacher...     /       </a:t>
            </a:r>
            <a:r>
              <a:rPr lang="es-AR" sz="1600" dirty="0" smtClean="0"/>
              <a:t>D </a:t>
            </a:r>
            <a:r>
              <a:rPr lang="es-AR" sz="1600" dirty="0" err="1"/>
              <a:t>Hello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s-AR" sz="1600" dirty="0"/>
              <a:t>P Kate, </a:t>
            </a:r>
            <a:r>
              <a:rPr lang="es-AR" sz="1600" dirty="0" err="1"/>
              <a:t>who’s</a:t>
            </a:r>
            <a:r>
              <a:rPr lang="es-AR" sz="1600" dirty="0"/>
              <a:t> </a:t>
            </a:r>
            <a:r>
              <a:rPr lang="es-AR" sz="1600" b="1" dirty="0" err="1"/>
              <a:t>unemployed</a:t>
            </a:r>
            <a:r>
              <a:rPr lang="es-AR" sz="1600" dirty="0" smtClean="0"/>
              <a:t>...      /     </a:t>
            </a:r>
            <a:r>
              <a:rPr lang="az-Cyrl-AZ" sz="1600" dirty="0" smtClean="0"/>
              <a:t>К </a:t>
            </a:r>
            <a:r>
              <a:rPr lang="es-AR" sz="1600" dirty="0"/>
              <a:t>Hi.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...and Lorna, who’s </a:t>
            </a:r>
            <a:r>
              <a:rPr lang="en-US" sz="1600" b="1" dirty="0"/>
              <a:t>a writer</a:t>
            </a:r>
            <a:r>
              <a:rPr lang="en-US" sz="1600" dirty="0" smtClean="0"/>
              <a:t>...       /     </a:t>
            </a:r>
            <a:r>
              <a:rPr lang="es-AR" sz="1600" dirty="0" smtClean="0"/>
              <a:t>L </a:t>
            </a:r>
            <a:r>
              <a:rPr lang="es-AR" sz="1600" dirty="0" err="1"/>
              <a:t>Good</a:t>
            </a:r>
            <a:r>
              <a:rPr lang="es-AR" sz="1600" dirty="0"/>
              <a:t> </a:t>
            </a:r>
            <a:r>
              <a:rPr lang="es-AR" sz="1600" dirty="0" err="1"/>
              <a:t>evening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And our first guest tonight is</a:t>
            </a:r>
            <a:r>
              <a:rPr lang="en-US" sz="1600" dirty="0" smtClean="0"/>
              <a:t>...        /     </a:t>
            </a:r>
            <a:r>
              <a:rPr lang="es-AR" sz="1600" dirty="0" smtClean="0"/>
              <a:t>W </a:t>
            </a:r>
            <a:r>
              <a:rPr lang="es-AR" sz="1600" dirty="0"/>
              <a:t>Wayne.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Hello Wayne. Welcome to the </a:t>
            </a:r>
            <a:r>
              <a:rPr lang="en-US" sz="1600" dirty="0" err="1"/>
              <a:t>programme</a:t>
            </a:r>
            <a:r>
              <a:rPr lang="en-US" sz="1600" dirty="0"/>
              <a:t>. What’s </a:t>
            </a:r>
            <a:r>
              <a:rPr lang="en-US" sz="1600" dirty="0" smtClean="0"/>
              <a:t>your </a:t>
            </a:r>
            <a:r>
              <a:rPr lang="es-AR" sz="1600" dirty="0" err="1" smtClean="0"/>
              <a:t>wife’s</a:t>
            </a:r>
            <a:r>
              <a:rPr lang="es-AR" sz="1600" dirty="0" smtClean="0"/>
              <a:t> </a:t>
            </a:r>
            <a:r>
              <a:rPr lang="es-AR" sz="1600" dirty="0" err="1"/>
              <a:t>name</a:t>
            </a:r>
            <a:r>
              <a:rPr lang="es-AR" sz="1600" dirty="0"/>
              <a:t>, </a:t>
            </a:r>
            <a:r>
              <a:rPr lang="es-AR" sz="1600" dirty="0" smtClean="0"/>
              <a:t>Wayne?      /       W </a:t>
            </a:r>
            <a:r>
              <a:rPr lang="es-AR" sz="1600" dirty="0" err="1"/>
              <a:t>Her</a:t>
            </a:r>
            <a:r>
              <a:rPr lang="es-AR" sz="1600" dirty="0"/>
              <a:t> </a:t>
            </a:r>
            <a:r>
              <a:rPr lang="es-AR" sz="1600" dirty="0" err="1"/>
              <a:t>name’s</a:t>
            </a:r>
            <a:r>
              <a:rPr lang="es-AR" sz="1600" dirty="0"/>
              <a:t> </a:t>
            </a:r>
            <a:r>
              <a:rPr lang="es-AR" sz="1600" dirty="0" err="1"/>
              <a:t>Tanya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Tanya? Nice name. OK, team, you have one minute to </a:t>
            </a:r>
            <a:r>
              <a:rPr lang="en-US" sz="1600" dirty="0" smtClean="0"/>
              <a:t>ask Wayne </a:t>
            </a:r>
            <a:r>
              <a:rPr lang="en-US" sz="1600" dirty="0"/>
              <a:t>questions about </a:t>
            </a:r>
            <a:r>
              <a:rPr lang="en-US" sz="1600" b="1" dirty="0"/>
              <a:t>his job </a:t>
            </a:r>
            <a:r>
              <a:rPr lang="en-US" sz="1600" dirty="0"/>
              <a:t>and then one minute to </a:t>
            </a:r>
            <a:r>
              <a:rPr lang="en-US" sz="1600" dirty="0" smtClean="0"/>
              <a:t>ask him about </a:t>
            </a:r>
            <a:r>
              <a:rPr lang="en-US" sz="1600" dirty="0"/>
              <a:t>Tanya’s </a:t>
            </a:r>
            <a:endParaRPr lang="en-US" sz="1600" dirty="0" smtClean="0"/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 smtClean="0"/>
              <a:t>job</a:t>
            </a:r>
            <a:r>
              <a:rPr lang="en-US" sz="1600" dirty="0"/>
              <a:t>, starting NOW. Let’s have your </a:t>
            </a:r>
            <a:r>
              <a:rPr lang="en-US" sz="1600" dirty="0" smtClean="0"/>
              <a:t>first </a:t>
            </a:r>
            <a:r>
              <a:rPr lang="es-AR" sz="1600" dirty="0" err="1" smtClean="0"/>
              <a:t>question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D Hi, Wayne.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work</a:t>
            </a:r>
            <a:r>
              <a:rPr lang="en-US" sz="1600" u="sng" dirty="0"/>
              <a:t> in an </a:t>
            </a:r>
            <a:r>
              <a:rPr lang="en-US" sz="1600" u="sng" dirty="0" smtClean="0"/>
              <a:t>office</a:t>
            </a:r>
            <a:r>
              <a:rPr lang="en-US" sz="1600" dirty="0" smtClean="0"/>
              <a:t>?      /    </a:t>
            </a:r>
            <a:r>
              <a:rPr lang="es-AR" sz="1600" dirty="0" smtClean="0"/>
              <a:t>W </a:t>
            </a:r>
            <a:r>
              <a:rPr lang="es-AR" sz="1600" dirty="0"/>
              <a:t>No, I </a:t>
            </a:r>
            <a:r>
              <a:rPr lang="es-AR" sz="1600" dirty="0" err="1"/>
              <a:t>don’t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L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work</a:t>
            </a:r>
            <a:r>
              <a:rPr lang="en-US" sz="1600" u="sng" dirty="0"/>
              <a:t> in the </a:t>
            </a:r>
            <a:r>
              <a:rPr lang="en-US" sz="1600" u="sng" dirty="0" smtClean="0"/>
              <a:t>evening</a:t>
            </a:r>
            <a:r>
              <a:rPr lang="en-US" sz="1600" dirty="0" smtClean="0"/>
              <a:t>?       /                  W </a:t>
            </a:r>
            <a:r>
              <a:rPr lang="en-US" sz="1600" dirty="0"/>
              <a:t>It depends. Yes, sometimes.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К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make</a:t>
            </a:r>
            <a:r>
              <a:rPr lang="en-US" sz="1600" u="sng" dirty="0"/>
              <a:t> </a:t>
            </a:r>
            <a:r>
              <a:rPr lang="en-US" sz="1600" u="sng" dirty="0" smtClean="0"/>
              <a:t>things</a:t>
            </a:r>
            <a:r>
              <a:rPr lang="en-US" sz="1600" dirty="0" smtClean="0"/>
              <a:t>?           /                           </a:t>
            </a:r>
            <a:r>
              <a:rPr lang="es-AR" sz="1600" dirty="0" smtClean="0"/>
              <a:t>W </a:t>
            </a:r>
            <a:r>
              <a:rPr lang="es-AR" sz="1600" dirty="0"/>
              <a:t>No, I </a:t>
            </a:r>
            <a:r>
              <a:rPr lang="es-AR" sz="1600" dirty="0" err="1"/>
              <a:t>don’t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L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wear</a:t>
            </a:r>
            <a:r>
              <a:rPr lang="en-US" sz="1600" u="sng" dirty="0"/>
              <a:t> a uniform </a:t>
            </a:r>
            <a:r>
              <a:rPr lang="en-US" sz="1600" dirty="0"/>
              <a:t>or special </a:t>
            </a:r>
            <a:r>
              <a:rPr lang="en-US" sz="1600" dirty="0" smtClean="0"/>
              <a:t>clothes?   W </a:t>
            </a:r>
            <a:r>
              <a:rPr lang="en-US" sz="1600" dirty="0"/>
              <a:t>Yes - 1 wear special clothes.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К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drive</a:t>
            </a:r>
            <a:r>
              <a:rPr lang="en-US" sz="1600" dirty="0"/>
              <a:t> in your </a:t>
            </a:r>
            <a:r>
              <a:rPr lang="en-US" sz="1600" dirty="0" smtClean="0"/>
              <a:t>job?                                </a:t>
            </a:r>
            <a:r>
              <a:rPr lang="es-AR" sz="1600" dirty="0" smtClean="0"/>
              <a:t>W </a:t>
            </a:r>
            <a:r>
              <a:rPr lang="es-AR" sz="1600" dirty="0"/>
              <a:t>No, I </a:t>
            </a:r>
            <a:r>
              <a:rPr lang="es-AR" sz="1600" dirty="0" err="1"/>
              <a:t>don’t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L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work</a:t>
            </a:r>
            <a:r>
              <a:rPr lang="en-US" sz="1600" u="sng" dirty="0"/>
              <a:t> with other </a:t>
            </a:r>
            <a:r>
              <a:rPr lang="en-US" sz="1600" u="sng" dirty="0" smtClean="0"/>
              <a:t>people</a:t>
            </a:r>
            <a:r>
              <a:rPr lang="en-US" sz="1600" dirty="0" smtClean="0"/>
              <a:t>?                   </a:t>
            </a:r>
            <a:r>
              <a:rPr lang="pl-PL" sz="1600" dirty="0" smtClean="0"/>
              <a:t>W </a:t>
            </a:r>
            <a:r>
              <a:rPr lang="pl-PL" sz="1600" dirty="0"/>
              <a:t>Yes, I do. Ten people.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К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have </a:t>
            </a:r>
            <a:r>
              <a:rPr lang="en-US" sz="1600" u="sng" dirty="0"/>
              <a:t>special </a:t>
            </a:r>
            <a:r>
              <a:rPr lang="en-US" sz="1600" u="sng" dirty="0" smtClean="0"/>
              <a:t>qualifications</a:t>
            </a:r>
            <a:r>
              <a:rPr lang="en-US" sz="1600" dirty="0" smtClean="0"/>
              <a:t>?               </a:t>
            </a:r>
            <a:r>
              <a:rPr lang="es-AR" sz="1600" dirty="0" smtClean="0"/>
              <a:t>W </a:t>
            </a:r>
            <a:r>
              <a:rPr lang="es-AR" sz="1600" dirty="0" err="1"/>
              <a:t>Qualifications</a:t>
            </a:r>
            <a:r>
              <a:rPr lang="es-AR" sz="1600" dirty="0"/>
              <a:t>? No, I </a:t>
            </a:r>
            <a:r>
              <a:rPr lang="es-AR" sz="1600" dirty="0" err="1"/>
              <a:t>don’t</a:t>
            </a:r>
            <a:r>
              <a:rPr lang="es-AR" sz="1600" dirty="0"/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D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speak</a:t>
            </a:r>
            <a:r>
              <a:rPr lang="en-US" sz="1600" u="sng" dirty="0"/>
              <a:t> foreign </a:t>
            </a:r>
            <a:r>
              <a:rPr lang="en-US" sz="1600" u="sng" dirty="0" smtClean="0"/>
              <a:t>languages</a:t>
            </a:r>
            <a:r>
              <a:rPr lang="en-US" sz="1600" dirty="0" smtClean="0"/>
              <a:t>?                  </a:t>
            </a:r>
            <a:r>
              <a:rPr lang="es-AR" sz="1600" dirty="0" smtClean="0"/>
              <a:t>W </a:t>
            </a:r>
            <a:r>
              <a:rPr lang="es-AR" sz="1600" dirty="0"/>
              <a:t>No, </a:t>
            </a:r>
            <a:r>
              <a:rPr lang="es-AR" sz="1600" dirty="0" err="1"/>
              <a:t>only</a:t>
            </a:r>
            <a:r>
              <a:rPr lang="es-AR" sz="1600" dirty="0"/>
              <a:t> English.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P You only have time for one more question team...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sz="1600" dirty="0"/>
              <a:t>D </a:t>
            </a:r>
            <a:r>
              <a:rPr lang="en-US" sz="1600" b="1" dirty="0"/>
              <a:t>Do</a:t>
            </a:r>
            <a:r>
              <a:rPr lang="en-US" sz="1600" dirty="0"/>
              <a:t> you </a:t>
            </a:r>
            <a:r>
              <a:rPr lang="en-US" sz="1600" b="1" u="sng" dirty="0"/>
              <a:t>earn</a:t>
            </a:r>
            <a:r>
              <a:rPr lang="en-US" sz="1600" u="sng" dirty="0"/>
              <a:t> a lot of </a:t>
            </a:r>
            <a:r>
              <a:rPr lang="en-US" sz="1600" u="sng" dirty="0" smtClean="0"/>
              <a:t>money</a:t>
            </a:r>
            <a:r>
              <a:rPr lang="en-US" sz="1600" dirty="0" smtClean="0"/>
              <a:t>?                         </a:t>
            </a:r>
            <a:r>
              <a:rPr lang="es-AR" sz="1600" dirty="0" smtClean="0"/>
              <a:t>W </a:t>
            </a:r>
            <a:r>
              <a:rPr lang="es-AR" sz="1600" dirty="0"/>
              <a:t>Yes, I do.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s-AR" sz="1600" dirty="0"/>
              <a:t>P </a:t>
            </a:r>
            <a:r>
              <a:rPr lang="es-AR" sz="1600" dirty="0" err="1"/>
              <a:t>Your</a:t>
            </a:r>
            <a:r>
              <a:rPr lang="es-AR" sz="1600" dirty="0"/>
              <a:t> </a:t>
            </a:r>
            <a:r>
              <a:rPr lang="es-AR" sz="1600" dirty="0" err="1"/>
              <a:t>time's</a:t>
            </a:r>
            <a:r>
              <a:rPr lang="es-AR" sz="1600" dirty="0"/>
              <a:t> up.</a:t>
            </a:r>
          </a:p>
        </p:txBody>
      </p:sp>
      <p:pic>
        <p:nvPicPr>
          <p:cNvPr id="4" name="3B_2.10">
            <a:hlinkClick r:id="" action="ppaction://media"/>
            <a:extLst>
              <a:ext uri="{FF2B5EF4-FFF2-40B4-BE49-F238E27FC236}">
                <a16:creationId xmlns:a16="http://schemas.microsoft.com/office/drawing/2014/main" xmlns="" id="{8CB2A2A6-A04B-4974-A094-C5CED9439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2207" y="3933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637674"/>
            <a:ext cx="7836568" cy="5539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uestions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Wayne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job</a:t>
            </a:r>
          </a:p>
          <a:p>
            <a:pPr marL="0" indent="0">
              <a:buNone/>
            </a:pPr>
            <a:r>
              <a:rPr lang="en-US" b="1" dirty="0"/>
              <a:t>1 Do you work in an office?</a:t>
            </a:r>
          </a:p>
          <a:p>
            <a:pPr marL="0" indent="0">
              <a:buNone/>
            </a:pPr>
            <a:r>
              <a:rPr lang="en-US" b="1" dirty="0"/>
              <a:t>2 Do you work in the evening?</a:t>
            </a:r>
          </a:p>
          <a:p>
            <a:pPr marL="0" indent="0">
              <a:buNone/>
            </a:pPr>
            <a:r>
              <a:rPr lang="en-US" b="1" dirty="0"/>
              <a:t>3 Do you make things?</a:t>
            </a:r>
          </a:p>
          <a:p>
            <a:pPr marL="0" indent="0">
              <a:buNone/>
            </a:pPr>
            <a:r>
              <a:rPr lang="en-US" b="1" dirty="0"/>
              <a:t>4 Do you wear a uniform or special clothes?</a:t>
            </a:r>
          </a:p>
          <a:p>
            <a:pPr marL="0" indent="0">
              <a:buNone/>
            </a:pPr>
            <a:r>
              <a:rPr lang="en-US" b="1" dirty="0"/>
              <a:t>5 Do you drive in your job?</a:t>
            </a:r>
          </a:p>
          <a:p>
            <a:pPr marL="0" indent="0">
              <a:buNone/>
            </a:pPr>
            <a:r>
              <a:rPr lang="en-US" b="1" dirty="0"/>
              <a:t>6 Do you work with other people?</a:t>
            </a:r>
          </a:p>
          <a:p>
            <a:pPr marL="0" indent="0">
              <a:buNone/>
            </a:pPr>
            <a:r>
              <a:rPr lang="en-US" b="1" dirty="0"/>
              <a:t>7 Do you have special qualifications?</a:t>
            </a:r>
          </a:p>
          <a:p>
            <a:pPr marL="0" indent="0">
              <a:buNone/>
            </a:pPr>
            <a:r>
              <a:rPr lang="en-US" b="1" dirty="0"/>
              <a:t>8 Do you speak foreign languages?</a:t>
            </a:r>
          </a:p>
          <a:p>
            <a:pPr marL="0" indent="0">
              <a:buNone/>
            </a:pPr>
            <a:r>
              <a:rPr lang="en-US" b="1" dirty="0"/>
              <a:t>9 Do you earn a lot of money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8963526" y="336883"/>
            <a:ext cx="277929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REPEAT, MEMORIZE AND ASK ALL THESE QUESTIONS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621151" y="1143271"/>
            <a:ext cx="3978333" cy="763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ts val="4000"/>
              </a:lnSpc>
              <a:buAutoNum type="arabicPeriod"/>
            </a:pPr>
            <a:r>
              <a:rPr lang="en-US" sz="2800" b="1" dirty="0" smtClean="0"/>
              <a:t>in </a:t>
            </a:r>
            <a:r>
              <a:rPr lang="en-US" sz="2800" b="1" dirty="0"/>
              <a:t>an office</a:t>
            </a:r>
            <a:r>
              <a:rPr lang="en-US" sz="2800" b="1" dirty="0" smtClean="0"/>
              <a:t>?</a:t>
            </a:r>
          </a:p>
          <a:p>
            <a:pPr marL="514350" indent="-514350">
              <a:lnSpc>
                <a:spcPts val="4000"/>
              </a:lnSpc>
              <a:buAutoNum type="arabicPeriod"/>
            </a:pPr>
            <a:r>
              <a:rPr lang="en-US" sz="2800" b="1" dirty="0"/>
              <a:t>i</a:t>
            </a:r>
            <a:r>
              <a:rPr lang="en-US" sz="2800" b="1" dirty="0" smtClean="0"/>
              <a:t>n the evening?</a:t>
            </a:r>
          </a:p>
          <a:p>
            <a:pPr marL="514350" indent="-514350">
              <a:lnSpc>
                <a:spcPts val="4000"/>
              </a:lnSpc>
              <a:buAutoNum type="arabicPeriod"/>
            </a:pPr>
            <a:r>
              <a:rPr lang="en-US" sz="2800" b="1" dirty="0"/>
              <a:t>things</a:t>
            </a:r>
            <a:r>
              <a:rPr lang="en-US" sz="2800" b="1" dirty="0" smtClean="0"/>
              <a:t>?</a:t>
            </a:r>
          </a:p>
          <a:p>
            <a:pPr marL="514350" indent="-514350">
              <a:lnSpc>
                <a:spcPts val="4000"/>
              </a:lnSpc>
              <a:buAutoNum type="arabicPeriod"/>
            </a:pPr>
            <a:r>
              <a:rPr lang="en-US" sz="2800" b="1" dirty="0"/>
              <a:t>a</a:t>
            </a:r>
            <a:r>
              <a:rPr lang="en-US" sz="2800" b="1" dirty="0" smtClean="0"/>
              <a:t> uniform…?</a:t>
            </a:r>
          </a:p>
          <a:p>
            <a:pPr marL="514350" indent="-514350">
              <a:lnSpc>
                <a:spcPts val="4000"/>
              </a:lnSpc>
              <a:buAutoNum type="arabicPeriod"/>
            </a:pPr>
            <a:r>
              <a:rPr lang="en-US" sz="2800" b="1" dirty="0"/>
              <a:t>d</a:t>
            </a:r>
            <a:r>
              <a:rPr lang="en-US" sz="2800" b="1" dirty="0" smtClean="0"/>
              <a:t>rive</a:t>
            </a:r>
            <a:r>
              <a:rPr lang="en-US" sz="2400" b="1" dirty="0" smtClean="0"/>
              <a:t>?</a:t>
            </a:r>
          </a:p>
          <a:p>
            <a:pPr marL="514350" indent="-514350">
              <a:lnSpc>
                <a:spcPts val="4000"/>
              </a:lnSpc>
              <a:buFontTx/>
              <a:buAutoNum type="arabicPeriod"/>
            </a:pPr>
            <a:r>
              <a:rPr lang="en-US" sz="2800" b="1" dirty="0"/>
              <a:t>with other people</a:t>
            </a:r>
            <a:r>
              <a:rPr lang="en-US" sz="2800" b="1" dirty="0" smtClean="0"/>
              <a:t>?</a:t>
            </a:r>
          </a:p>
          <a:p>
            <a:pPr marL="514350" indent="-514350">
              <a:lnSpc>
                <a:spcPts val="4000"/>
              </a:lnSpc>
              <a:buFontTx/>
              <a:buAutoNum type="arabicPeriod"/>
            </a:pPr>
            <a:r>
              <a:rPr lang="en-US" sz="2800" b="1" dirty="0"/>
              <a:t>special qualifications?</a:t>
            </a:r>
          </a:p>
          <a:p>
            <a:pPr marL="514350" indent="-514350">
              <a:lnSpc>
                <a:spcPts val="4000"/>
              </a:lnSpc>
              <a:buFontTx/>
              <a:buAutoNum type="arabicPeriod"/>
            </a:pPr>
            <a:r>
              <a:rPr lang="en-US" sz="2800" b="1" dirty="0"/>
              <a:t>foreign languages</a:t>
            </a:r>
            <a:r>
              <a:rPr lang="en-US" sz="2800" b="1" dirty="0" smtClean="0"/>
              <a:t>?</a:t>
            </a:r>
          </a:p>
          <a:p>
            <a:pPr>
              <a:lnSpc>
                <a:spcPts val="4000"/>
              </a:lnSpc>
            </a:pPr>
            <a:r>
              <a:rPr lang="en-US" sz="2800" b="1" dirty="0" smtClean="0"/>
              <a:t>9.     a </a:t>
            </a:r>
            <a:r>
              <a:rPr lang="en-US" sz="2800" b="1" dirty="0"/>
              <a:t>lot of money?</a:t>
            </a:r>
          </a:p>
          <a:p>
            <a:pPr marL="514350" indent="-514350">
              <a:lnSpc>
                <a:spcPts val="3800"/>
              </a:lnSpc>
              <a:buAutoNum type="arabicPeriod"/>
            </a:pPr>
            <a:endParaRPr lang="en-US" sz="2800" b="1" dirty="0" smtClean="0"/>
          </a:p>
          <a:p>
            <a:pPr>
              <a:lnSpc>
                <a:spcPts val="3800"/>
              </a:lnSpc>
            </a:pPr>
            <a:endParaRPr lang="en-US" sz="2800" b="1" dirty="0" smtClean="0"/>
          </a:p>
          <a:p>
            <a:pPr marL="514350" indent="-514350">
              <a:lnSpc>
                <a:spcPts val="3800"/>
              </a:lnSpc>
              <a:buAutoNum type="arabicPeriod"/>
            </a:pPr>
            <a:endParaRPr lang="en-US" sz="2800" b="1" dirty="0" smtClean="0"/>
          </a:p>
          <a:p>
            <a:pPr marL="514350" indent="-514350">
              <a:lnSpc>
                <a:spcPts val="3800"/>
              </a:lnSpc>
              <a:buAutoNum type="arabicPeriod"/>
            </a:pPr>
            <a:endParaRPr lang="en-US" sz="2800" b="1" dirty="0" smtClean="0"/>
          </a:p>
          <a:p>
            <a:pPr marL="514350" indent="-514350">
              <a:lnSpc>
                <a:spcPts val="3800"/>
              </a:lnSpc>
              <a:buAutoNum type="arabicPeriod"/>
            </a:pPr>
            <a:endParaRPr lang="en-US" sz="2800" b="1" dirty="0" smtClean="0"/>
          </a:p>
          <a:p>
            <a:pPr marL="514350" indent="-514350">
              <a:lnSpc>
                <a:spcPts val="3800"/>
              </a:lnSpc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99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1085</Words>
  <Application>Microsoft Office PowerPoint</Application>
  <PresentationFormat>Personalizado</PresentationFormat>
  <Paragraphs>189</Paragraphs>
  <Slides>22</Slides>
  <Notes>0</Notes>
  <HiddenSlides>0</HiddenSlides>
  <MMClips>16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Tema de Office</vt:lpstr>
      <vt:lpstr>3 B</vt:lpstr>
      <vt:lpstr>Presentación de PowerPoint</vt:lpstr>
      <vt:lpstr>Presentación de PowerPoint</vt:lpstr>
      <vt:lpstr>What do you do? What does she/he 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58</cp:revision>
  <dcterms:created xsi:type="dcterms:W3CDTF">2020-04-05T00:10:13Z</dcterms:created>
  <dcterms:modified xsi:type="dcterms:W3CDTF">2024-04-11T00:37:39Z</dcterms:modified>
</cp:coreProperties>
</file>